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825" r:id="rId2"/>
    <p:sldId id="3906" r:id="rId3"/>
    <p:sldId id="3907" r:id="rId4"/>
    <p:sldId id="3908" r:id="rId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DC20E-1826-48B1-B606-2C18084BF01E}" type="datetimeFigureOut">
              <a:rPr lang="bg-BG" smtClean="0"/>
              <a:t>21.12.2021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F5B4C-B911-4A59-B588-326FB1A8DF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261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30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Self-Assessment </a:t>
            </a:r>
            <a:r>
              <a:rPr lang="de-AT" dirty="0" err="1"/>
              <a:t>of</a:t>
            </a:r>
            <a:r>
              <a:rPr lang="de-AT" dirty="0"/>
              <a:t> the </a:t>
            </a:r>
            <a:r>
              <a:rPr lang="de-AT" dirty="0" err="1"/>
              <a:t>unit</a:t>
            </a:r>
            <a:r>
              <a:rPr lang="de-AT" dirty="0"/>
              <a:t>. </a:t>
            </a:r>
            <a:r>
              <a:rPr lang="de-AT" dirty="0" err="1"/>
              <a:t>Please</a:t>
            </a:r>
            <a:r>
              <a:rPr lang="de-AT" dirty="0"/>
              <a:t> </a:t>
            </a:r>
            <a:r>
              <a:rPr lang="de-AT" dirty="0" err="1"/>
              <a:t>copy</a:t>
            </a:r>
            <a:r>
              <a:rPr lang="de-AT" dirty="0"/>
              <a:t> </a:t>
            </a:r>
            <a:r>
              <a:rPr lang="de-AT" dirty="0" err="1"/>
              <a:t>this</a:t>
            </a:r>
            <a:r>
              <a:rPr lang="de-AT" dirty="0"/>
              <a:t> </a:t>
            </a:r>
            <a:r>
              <a:rPr lang="de-AT" dirty="0" err="1"/>
              <a:t>slide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all </a:t>
            </a:r>
            <a:r>
              <a:rPr lang="de-AT" dirty="0" err="1"/>
              <a:t>units</a:t>
            </a:r>
            <a:r>
              <a:rPr lang="de-AT" dirty="0"/>
              <a:t> </a:t>
            </a:r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want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include</a:t>
            </a:r>
            <a:r>
              <a:rPr lang="de-AT" dirty="0"/>
              <a:t> in the </a:t>
            </a:r>
            <a:r>
              <a:rPr lang="de-AT" dirty="0" err="1"/>
              <a:t>module</a:t>
            </a:r>
            <a:r>
              <a:rPr lang="de-AT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481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Bogen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6375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 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8537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2 mittleren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1" name="Bildplatzhalter 20">
            <a:extLst>
              <a:ext uri="{FF2B5EF4-FFF2-40B4-BE49-F238E27FC236}">
                <a16:creationId xmlns:a16="http://schemas.microsoft.com/office/drawing/2014/main" id="{396C28D8-D71B-4124-9623-4D2F010BF2C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3943" y="2162255"/>
            <a:ext cx="5593185" cy="435474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3" name="Bogen 12">
            <a:extLst>
              <a:ext uri="{FF2B5EF4-FFF2-40B4-BE49-F238E27FC236}">
                <a16:creationId xmlns:a16="http://schemas.microsoft.com/office/drawing/2014/main" id="{3E4930E2-E690-4E5E-9C85-EA73F2EC8B19}"/>
              </a:ext>
            </a:extLst>
          </p:cNvPr>
          <p:cNvSpPr/>
          <p:nvPr userDrawn="1"/>
        </p:nvSpPr>
        <p:spPr>
          <a:xfrm rot="9854398" flipV="1">
            <a:off x="585549" y="2194586"/>
            <a:ext cx="3993801" cy="4092585"/>
          </a:xfrm>
          <a:prstGeom prst="arc">
            <a:avLst>
              <a:gd name="adj1" fmla="val 16332055"/>
              <a:gd name="adj2" fmla="val 20093138"/>
            </a:avLst>
          </a:prstGeom>
          <a:ln w="127000" cap="rnd">
            <a:solidFill>
              <a:srgbClr val="02734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535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945849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1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65142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334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FDBCA752-FEBD-4075-88C1-FB03591E7459}"/>
              </a:ext>
            </a:extLst>
          </p:cNvPr>
          <p:cNvSpPr/>
          <p:nvPr userDrawn="1"/>
        </p:nvSpPr>
        <p:spPr>
          <a:xfrm>
            <a:off x="316702" y="395780"/>
            <a:ext cx="1749116" cy="1749116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131CF70-8475-415A-8C75-08712F8514B5}"/>
              </a:ext>
            </a:extLst>
          </p:cNvPr>
          <p:cNvSpPr/>
          <p:nvPr userDrawn="1"/>
        </p:nvSpPr>
        <p:spPr>
          <a:xfrm rot="16200000" flipH="1">
            <a:off x="9800841" y="5392013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13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 klein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91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3498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29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5319" y="2135469"/>
            <a:ext cx="9341538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C26AA76E-9BBF-43BF-AF77-1E44DCF24B08}"/>
              </a:ext>
            </a:extLst>
          </p:cNvPr>
          <p:cNvSpPr/>
          <p:nvPr userDrawn="1"/>
        </p:nvSpPr>
        <p:spPr>
          <a:xfrm>
            <a:off x="1197428" y="1808256"/>
            <a:ext cx="9797143" cy="4514168"/>
          </a:xfrm>
          <a:prstGeom prst="roundRect">
            <a:avLst/>
          </a:prstGeom>
          <a:noFill/>
          <a:ln w="57150">
            <a:solidFill>
              <a:srgbClr val="0273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729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0200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81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79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3727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D9025358-8B59-4375-B665-92BED2D38E50}"/>
              </a:ext>
            </a:extLst>
          </p:cNvPr>
          <p:cNvSpPr/>
          <p:nvPr/>
        </p:nvSpPr>
        <p:spPr>
          <a:xfrm>
            <a:off x="7888448" y="1353489"/>
            <a:ext cx="4303552" cy="35380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0571" y="5135688"/>
            <a:ext cx="8344169" cy="1363125"/>
          </a:xfrm>
        </p:spPr>
        <p:txBody>
          <a:bodyPr rtlCol="0">
            <a:normAutofit fontScale="85000" lnSpcReduction="10000"/>
          </a:bodyPr>
          <a:lstStyle/>
          <a:p>
            <a:pPr rtl="0"/>
            <a:r>
              <a:rPr lang="ru-RU" sz="2900" dirty="0">
                <a:solidFill>
                  <a:srgbClr val="FFFFFF"/>
                </a:solidFill>
              </a:rPr>
              <a:t>Тема 4 – </a:t>
            </a:r>
            <a:r>
              <a:rPr lang="ru-RU" sz="2900" dirty="0" err="1">
                <a:solidFill>
                  <a:srgbClr val="FFFFFF"/>
                </a:solidFill>
              </a:rPr>
              <a:t>Личен</a:t>
            </a:r>
            <a:r>
              <a:rPr lang="ru-RU" sz="2900" dirty="0">
                <a:solidFill>
                  <a:srgbClr val="FFFFFF"/>
                </a:solidFill>
              </a:rPr>
              <a:t> </a:t>
            </a:r>
            <a:r>
              <a:rPr lang="ru-RU" sz="2900" dirty="0" err="1">
                <a:solidFill>
                  <a:srgbClr val="FFFFFF"/>
                </a:solidFill>
              </a:rPr>
              <a:t>избор</a:t>
            </a:r>
            <a:r>
              <a:rPr lang="ru-RU" sz="2900" dirty="0">
                <a:solidFill>
                  <a:srgbClr val="FFFFFF"/>
                </a:solidFill>
              </a:rPr>
              <a:t>: Потребление и </a:t>
            </a:r>
            <a:r>
              <a:rPr lang="ru-RU" sz="2900" dirty="0" err="1">
                <a:solidFill>
                  <a:srgbClr val="FFFFFF"/>
                </a:solidFill>
              </a:rPr>
              <a:t>ефективност</a:t>
            </a:r>
            <a:endParaRPr lang="ru-RU" sz="2900" dirty="0">
              <a:solidFill>
                <a:srgbClr val="FFFFFF"/>
              </a:solidFill>
            </a:endParaRPr>
          </a:p>
          <a:p>
            <a:pPr rtl="0"/>
            <a:r>
              <a:rPr lang="ru-RU" sz="2800" dirty="0" err="1">
                <a:solidFill>
                  <a:srgbClr val="FF0000"/>
                </a:solidFill>
              </a:rPr>
              <a:t>Модул</a:t>
            </a:r>
            <a:r>
              <a:rPr lang="ru-RU" sz="2800" dirty="0">
                <a:solidFill>
                  <a:srgbClr val="FF0000"/>
                </a:solidFill>
              </a:rPr>
              <a:t> 3 – </a:t>
            </a:r>
            <a:r>
              <a:rPr lang="ru-RU" sz="2800" dirty="0" err="1">
                <a:solidFill>
                  <a:srgbClr val="FF0000"/>
                </a:solidFill>
              </a:rPr>
              <a:t>Извършване</a:t>
            </a:r>
            <a:r>
              <a:rPr lang="ru-RU" sz="2800" dirty="0">
                <a:solidFill>
                  <a:srgbClr val="FF0000"/>
                </a:solidFill>
              </a:rPr>
              <a:t> на </a:t>
            </a:r>
            <a:r>
              <a:rPr lang="ru-RU" sz="2800" dirty="0" err="1">
                <a:solidFill>
                  <a:srgbClr val="FF0000"/>
                </a:solidFill>
              </a:rPr>
              <a:t>избор</a:t>
            </a:r>
            <a:endParaRPr lang="ru-RU" sz="2800" dirty="0">
              <a:solidFill>
                <a:srgbClr val="FF0000"/>
              </a:solidFill>
            </a:endParaRPr>
          </a:p>
          <a:p>
            <a:pPr rtl="0"/>
            <a:r>
              <a:rPr lang="ru-RU" sz="2800" dirty="0" err="1">
                <a:solidFill>
                  <a:srgbClr val="FF0000"/>
                </a:solidFill>
              </a:rPr>
              <a:t>Дейност</a:t>
            </a:r>
            <a:r>
              <a:rPr lang="ru-RU" sz="2800" dirty="0">
                <a:solidFill>
                  <a:srgbClr val="FF0000"/>
                </a:solidFill>
              </a:rPr>
              <a:t> 2 – </a:t>
            </a:r>
            <a:r>
              <a:rPr lang="ru-RU" sz="2800" dirty="0" err="1">
                <a:solidFill>
                  <a:srgbClr val="FF0000"/>
                </a:solidFill>
              </a:rPr>
              <a:t>Екологично</a:t>
            </a:r>
            <a:r>
              <a:rPr lang="ru-RU" sz="2800" dirty="0">
                <a:solidFill>
                  <a:srgbClr val="FF0000"/>
                </a:solidFill>
              </a:rPr>
              <a:t> отопление – </a:t>
            </a:r>
            <a:r>
              <a:rPr lang="ru-RU" sz="2800" dirty="0" err="1">
                <a:solidFill>
                  <a:srgbClr val="FF0000"/>
                </a:solidFill>
              </a:rPr>
              <a:t>мисията</a:t>
            </a:r>
            <a:r>
              <a:rPr lang="ru-RU" sz="2800" dirty="0">
                <a:solidFill>
                  <a:srgbClr val="FF0000"/>
                </a:solidFill>
              </a:rPr>
              <a:t> е </a:t>
            </a:r>
            <a:r>
              <a:rPr lang="ru-RU" sz="2800" dirty="0" err="1">
                <a:solidFill>
                  <a:srgbClr val="FF0000"/>
                </a:solidFill>
              </a:rPr>
              <a:t>възможна</a:t>
            </a:r>
            <a:r>
              <a:rPr lang="ru-RU" sz="2800" dirty="0">
                <a:solidFill>
                  <a:srgbClr val="FF0000"/>
                </a:solidFill>
              </a:rPr>
              <a:t>? </a:t>
            </a:r>
            <a:endParaRPr lang="de-DE" sz="2800" dirty="0">
              <a:solidFill>
                <a:srgbClr val="FF0000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241989C-0883-4413-9180-1793C13EA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1934902"/>
            <a:ext cx="3621248" cy="210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E72F5-3A11-46B4-B8EA-BFF9660B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Екологично отопление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046E1-4080-4553-A60F-E46B20EBA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986" y="923278"/>
            <a:ext cx="4900474" cy="5255580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err="1"/>
              <a:t>Какви</a:t>
            </a:r>
            <a:r>
              <a:rPr lang="ru-RU" sz="2000" dirty="0"/>
              <a:t> </a:t>
            </a:r>
            <a:r>
              <a:rPr lang="ru-RU" sz="2000" dirty="0" err="1"/>
              <a:t>алтернативни</a:t>
            </a:r>
            <a:r>
              <a:rPr lang="ru-RU" sz="2000" dirty="0"/>
              <a:t> </a:t>
            </a:r>
            <a:r>
              <a:rPr lang="ru-RU" sz="2000" dirty="0" err="1"/>
              <a:t>възможности</a:t>
            </a:r>
            <a:r>
              <a:rPr lang="ru-RU" sz="2000" dirty="0"/>
              <a:t> за отопление </a:t>
            </a:r>
            <a:r>
              <a:rPr lang="ru-RU" sz="2000" dirty="0" err="1"/>
              <a:t>познавате</a:t>
            </a:r>
            <a:r>
              <a:rPr lang="ru-RU" sz="2000" dirty="0"/>
              <a:t>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В </a:t>
            </a:r>
            <a:r>
              <a:rPr lang="ru-RU" sz="2000" dirty="0" err="1"/>
              <a:t>допълнение</a:t>
            </a:r>
            <a:r>
              <a:rPr lang="ru-RU" sz="2000" dirty="0"/>
              <a:t> </a:t>
            </a:r>
            <a:r>
              <a:rPr lang="ru-RU" sz="2000" dirty="0" err="1"/>
              <a:t>към</a:t>
            </a:r>
            <a:r>
              <a:rPr lang="ru-RU" sz="2000" dirty="0"/>
              <a:t> </a:t>
            </a:r>
            <a:r>
              <a:rPr lang="ru-RU" sz="2000" dirty="0" err="1"/>
              <a:t>отоплението</a:t>
            </a:r>
            <a:r>
              <a:rPr lang="ru-RU" sz="2000" dirty="0"/>
              <a:t>, </a:t>
            </a:r>
            <a:r>
              <a:rPr lang="ru-RU" sz="2000" dirty="0" err="1"/>
              <a:t>има</a:t>
            </a:r>
            <a:r>
              <a:rPr lang="ru-RU" sz="2000" dirty="0"/>
              <a:t> ли </a:t>
            </a:r>
            <a:r>
              <a:rPr lang="ru-RU" sz="2000" dirty="0" err="1"/>
              <a:t>други</a:t>
            </a:r>
            <a:r>
              <a:rPr lang="ru-RU" sz="2000" dirty="0"/>
              <a:t> </a:t>
            </a:r>
            <a:r>
              <a:rPr lang="ru-RU" sz="2000" dirty="0" err="1"/>
              <a:t>възможности</a:t>
            </a:r>
            <a:r>
              <a:rPr lang="ru-RU" sz="2000" dirty="0"/>
              <a:t> за </a:t>
            </a:r>
            <a:r>
              <a:rPr lang="ru-RU" sz="2000" dirty="0" err="1"/>
              <a:t>повишаване</a:t>
            </a:r>
            <a:r>
              <a:rPr lang="ru-RU" sz="2000" dirty="0"/>
              <a:t> на </a:t>
            </a:r>
            <a:r>
              <a:rPr lang="ru-RU" sz="2000" dirty="0" err="1"/>
              <a:t>топлината</a:t>
            </a:r>
            <a:r>
              <a:rPr lang="ru-RU" sz="2000" dirty="0"/>
              <a:t> в </a:t>
            </a:r>
            <a:r>
              <a:rPr lang="ru-RU" sz="2000" dirty="0" err="1"/>
              <a:t>къщата</a:t>
            </a:r>
            <a:r>
              <a:rPr lang="ru-RU" sz="2000" dirty="0"/>
              <a:t> </a:t>
            </a:r>
            <a:r>
              <a:rPr lang="ru-RU" sz="2000" dirty="0" err="1"/>
              <a:t>през</a:t>
            </a:r>
            <a:r>
              <a:rPr lang="ru-RU" sz="2000" dirty="0"/>
              <a:t> </a:t>
            </a:r>
            <a:r>
              <a:rPr lang="ru-RU" sz="2000" dirty="0" err="1"/>
              <a:t>студения</a:t>
            </a:r>
            <a:r>
              <a:rPr lang="ru-RU" sz="2000" dirty="0"/>
              <a:t> сезон?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err="1"/>
              <a:t>Каква</a:t>
            </a:r>
            <a:r>
              <a:rPr lang="ru-RU" sz="2000" dirty="0"/>
              <a:t> е </a:t>
            </a:r>
            <a:r>
              <a:rPr lang="ru-RU" sz="2000" dirty="0" err="1"/>
              <a:t>относителната</a:t>
            </a:r>
            <a:r>
              <a:rPr lang="ru-RU" sz="2000" dirty="0"/>
              <a:t> цена на </a:t>
            </a:r>
            <a:r>
              <a:rPr lang="ru-RU" sz="2000" dirty="0" err="1"/>
              <a:t>всеки</a:t>
            </a:r>
            <a:r>
              <a:rPr lang="ru-RU" sz="2000" dirty="0"/>
              <a:t> вариант за отопление?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err="1"/>
              <a:t>Ако</a:t>
            </a:r>
            <a:r>
              <a:rPr lang="ru-RU" sz="2000" dirty="0"/>
              <a:t> е необходима </a:t>
            </a:r>
            <a:r>
              <a:rPr lang="ru-RU" sz="2000" dirty="0" err="1"/>
              <a:t>първоначална</a:t>
            </a:r>
            <a:r>
              <a:rPr lang="ru-RU" sz="2000" dirty="0"/>
              <a:t> инвестиция, колко скоро можете да </a:t>
            </a:r>
            <a:r>
              <a:rPr lang="ru-RU" sz="2000" dirty="0" err="1"/>
              <a:t>очаквате</a:t>
            </a:r>
            <a:r>
              <a:rPr lang="ru-RU" sz="2000" dirty="0"/>
              <a:t> да се </a:t>
            </a:r>
            <a:r>
              <a:rPr lang="ru-RU" sz="2000" dirty="0" err="1"/>
              <a:t>възползвате</a:t>
            </a:r>
            <a:r>
              <a:rPr lang="ru-RU" sz="2000" dirty="0"/>
              <a:t> от </a:t>
            </a:r>
            <a:r>
              <a:rPr lang="ru-RU" sz="2000" dirty="0" err="1"/>
              <a:t>намалените</a:t>
            </a:r>
            <a:r>
              <a:rPr lang="ru-RU" sz="2000" dirty="0"/>
              <a:t> </a:t>
            </a:r>
            <a:r>
              <a:rPr lang="ru-RU" sz="2000" dirty="0" err="1"/>
              <a:t>разходи</a:t>
            </a:r>
            <a:r>
              <a:rPr lang="ru-RU" sz="2000" dirty="0"/>
              <a:t> за </a:t>
            </a:r>
            <a:r>
              <a:rPr lang="ru-RU" sz="2000" dirty="0" err="1"/>
              <a:t>енергия</a:t>
            </a:r>
            <a:r>
              <a:rPr lang="ru-RU" sz="2000" dirty="0"/>
              <a:t>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err="1"/>
              <a:t>Има</a:t>
            </a:r>
            <a:r>
              <a:rPr lang="ru-RU" sz="2000" dirty="0"/>
              <a:t> ли </a:t>
            </a:r>
            <a:r>
              <a:rPr lang="ru-RU" sz="2000" dirty="0" err="1"/>
              <a:t>някакви</a:t>
            </a:r>
            <a:r>
              <a:rPr lang="ru-RU" sz="2000" dirty="0"/>
              <a:t> мерки за публична </a:t>
            </a:r>
            <a:r>
              <a:rPr lang="ru-RU" sz="2000" dirty="0" err="1"/>
              <a:t>подкрепа</a:t>
            </a:r>
            <a:r>
              <a:rPr lang="ru-RU" sz="2000" dirty="0"/>
              <a:t>, от </a:t>
            </a:r>
            <a:r>
              <a:rPr lang="ru-RU" sz="2000" dirty="0" err="1"/>
              <a:t>които</a:t>
            </a:r>
            <a:r>
              <a:rPr lang="ru-RU" sz="2000" dirty="0"/>
              <a:t> можете да се </a:t>
            </a:r>
            <a:r>
              <a:rPr lang="ru-RU" sz="2000" dirty="0" err="1"/>
              <a:t>възползвате</a:t>
            </a:r>
            <a:r>
              <a:rPr lang="ru-RU" sz="2000" dirty="0"/>
              <a:t>, за да </a:t>
            </a:r>
            <a:r>
              <a:rPr lang="ru-RU" sz="2000" dirty="0" err="1"/>
              <a:t>повишите</a:t>
            </a:r>
            <a:r>
              <a:rPr lang="ru-RU" sz="2000" dirty="0"/>
              <a:t> </a:t>
            </a:r>
            <a:r>
              <a:rPr lang="ru-RU" sz="2000" dirty="0" err="1"/>
              <a:t>ефективността</a:t>
            </a:r>
            <a:r>
              <a:rPr lang="ru-RU" sz="2000" dirty="0"/>
              <a:t> на </a:t>
            </a:r>
            <a:r>
              <a:rPr lang="ru-RU" sz="2000" dirty="0" err="1"/>
              <a:t>отоплението</a:t>
            </a:r>
            <a:r>
              <a:rPr lang="ru-RU" sz="2000" dirty="0"/>
              <a:t> или да замените </a:t>
            </a:r>
            <a:r>
              <a:rPr lang="ru-RU" sz="2000" dirty="0" err="1"/>
              <a:t>особено</a:t>
            </a:r>
            <a:r>
              <a:rPr lang="ru-RU" sz="2000" dirty="0"/>
              <a:t> "</a:t>
            </a:r>
            <a:r>
              <a:rPr lang="ru-RU" sz="2000" dirty="0" err="1"/>
              <a:t>мръсен</a:t>
            </a:r>
            <a:r>
              <a:rPr lang="ru-RU" sz="2000" dirty="0"/>
              <a:t>" </a:t>
            </a:r>
            <a:r>
              <a:rPr lang="ru-RU" sz="2000" dirty="0" err="1"/>
              <a:t>източник</a:t>
            </a:r>
            <a:r>
              <a:rPr lang="ru-RU" sz="2000" dirty="0"/>
              <a:t> на отопление?</a:t>
            </a:r>
          </a:p>
        </p:txBody>
      </p:sp>
    </p:spTree>
    <p:extLst>
      <p:ext uri="{BB962C8B-B14F-4D97-AF65-F5344CB8AC3E}">
        <p14:creationId xmlns:p14="http://schemas.microsoft.com/office/powerpoint/2010/main" val="1464241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3E528-0512-40CE-A89F-3881652D6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Програма </a:t>
            </a:r>
            <a:r>
              <a:rPr lang="de-AT" dirty="0"/>
              <a:t>LIFE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194D9-5CB3-469E-8700-4F7090928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thttps://cinea.ec.europa.eu/life_en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Инструментът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ЕС за </a:t>
            </a: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финансиране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дейности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областта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околната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среда и климата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Включване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 </a:t>
            </a: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овластяване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гражданите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прехода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към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чиста </a:t>
            </a: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енергия</a:t>
            </a:r>
            <a:endParaRPr lang="ru-RU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Познавате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ли </a:t>
            </a: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други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механизми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финансиране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Налични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ли </a:t>
            </a: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са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те </a:t>
            </a: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във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вашия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град?</a:t>
            </a:r>
            <a:endParaRPr lang="de-AT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5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E72F5-3A11-46B4-B8EA-BFF9660B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Подкрепа</a:t>
            </a:r>
            <a:r>
              <a:rPr lang="ru-RU" dirty="0"/>
              <a:t> за </a:t>
            </a:r>
            <a:r>
              <a:rPr lang="ru-RU" dirty="0" err="1"/>
              <a:t>по-чисто</a:t>
            </a:r>
            <a:r>
              <a:rPr lang="ru-RU" dirty="0"/>
              <a:t> отопление за вас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046E1-4080-4553-A60F-E46B20EBA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1234440"/>
            <a:ext cx="4709160" cy="4624822"/>
          </a:xfrm>
        </p:spPr>
        <p:txBody>
          <a:bodyPr>
            <a:normAutofit/>
          </a:bodyPr>
          <a:lstStyle/>
          <a:p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Има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ли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инструменти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които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активни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момента или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планирани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близкото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бъдеще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Имате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ли право да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кандидатствате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тези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инструменти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Имате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ли желание да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участвате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кандидатстването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Какви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изискванията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кандидатстване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Кой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може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подкрепи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със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съвети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административна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помощ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03270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Climate Box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89BB13"/>
      </a:accent1>
      <a:accent2>
        <a:srgbClr val="00BEC6"/>
      </a:accent2>
      <a:accent3>
        <a:srgbClr val="464647"/>
      </a:accent3>
      <a:accent4>
        <a:srgbClr val="00BEC6"/>
      </a:accent4>
      <a:accent5>
        <a:srgbClr val="00764D"/>
      </a:accent5>
      <a:accent6>
        <a:srgbClr val="FFCC25"/>
      </a:accent6>
      <a:hlink>
        <a:srgbClr val="89BB13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8169438.tgt.Office_48167068_TF78504181_Win32_OJ107391223.potx" id="{ED437543-EBED-4E2E-8CEE-E2D402718ED1}" vid="{82B4EAC5-61B6-41CC-B133-5165E49BA3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247</Words>
  <Application>Microsoft Office PowerPoint</Application>
  <PresentationFormat>Widescreen</PresentationFormat>
  <Paragraphs>24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Calibri</vt:lpstr>
      <vt:lpstr>Tw Cen MT</vt:lpstr>
      <vt:lpstr>ShapesVTI</vt:lpstr>
      <vt:lpstr>PowerPoint Presentation</vt:lpstr>
      <vt:lpstr>Екологично отопление</vt:lpstr>
      <vt:lpstr>Програма LIFE</vt:lpstr>
      <vt:lpstr>Подкрепа за по-чисто отопление за вас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CATRO Bulgaria</dc:creator>
  <cp:lastModifiedBy>Victoria Tsvetkova</cp:lastModifiedBy>
  <cp:revision>6</cp:revision>
  <dcterms:created xsi:type="dcterms:W3CDTF">2021-07-10T06:14:05Z</dcterms:created>
  <dcterms:modified xsi:type="dcterms:W3CDTF">2021-12-21T15:01:15Z</dcterms:modified>
</cp:coreProperties>
</file>