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825" r:id="rId2"/>
    <p:sldId id="3844" r:id="rId3"/>
    <p:sldId id="3846" r:id="rId4"/>
    <p:sldId id="3849" r:id="rId5"/>
    <p:sldId id="385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21.12.2021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31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6680" y="5126451"/>
            <a:ext cx="8344169" cy="1363125"/>
          </a:xfrm>
        </p:spPr>
        <p:txBody>
          <a:bodyPr rtlCol="0">
            <a:normAutofit fontScale="77500" lnSpcReduction="20000"/>
          </a:bodyPr>
          <a:lstStyle/>
          <a:p>
            <a:pPr rtl="0"/>
            <a:r>
              <a:rPr lang="ru-RU" sz="3100" dirty="0">
                <a:solidFill>
                  <a:srgbClr val="FFFFFF"/>
                </a:solidFill>
              </a:rPr>
              <a:t>Тема 4 – </a:t>
            </a:r>
            <a:r>
              <a:rPr lang="ru-RU" sz="3100" dirty="0" err="1">
                <a:solidFill>
                  <a:srgbClr val="FFFFFF"/>
                </a:solidFill>
              </a:rPr>
              <a:t>Личен</a:t>
            </a:r>
            <a:r>
              <a:rPr lang="ru-RU" sz="3100" dirty="0">
                <a:solidFill>
                  <a:srgbClr val="FFFFFF"/>
                </a:solidFill>
              </a:rPr>
              <a:t> </a:t>
            </a:r>
            <a:r>
              <a:rPr lang="ru-RU" sz="3100" dirty="0" err="1">
                <a:solidFill>
                  <a:srgbClr val="FFFFFF"/>
                </a:solidFill>
              </a:rPr>
              <a:t>избор</a:t>
            </a:r>
            <a:r>
              <a:rPr lang="ru-RU" sz="3100" dirty="0">
                <a:solidFill>
                  <a:srgbClr val="FFFFFF"/>
                </a:solidFill>
              </a:rPr>
              <a:t>: Потребление и </a:t>
            </a:r>
            <a:r>
              <a:rPr lang="ru-RU" sz="3100" dirty="0" err="1">
                <a:solidFill>
                  <a:srgbClr val="FFFFFF"/>
                </a:solidFill>
              </a:rPr>
              <a:t>ефективност</a:t>
            </a:r>
            <a:endParaRPr lang="ru-RU" sz="3100" dirty="0">
              <a:solidFill>
                <a:srgbClr val="FFFFFF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Модул</a:t>
            </a:r>
            <a:r>
              <a:rPr lang="ru-RU" sz="2800" dirty="0">
                <a:solidFill>
                  <a:srgbClr val="FF0000"/>
                </a:solidFill>
              </a:rPr>
              <a:t> 2 – </a:t>
            </a:r>
            <a:r>
              <a:rPr lang="ru-RU" sz="2800" dirty="0" err="1">
                <a:solidFill>
                  <a:srgbClr val="FF0000"/>
                </a:solidFill>
              </a:rPr>
              <a:t>Потребителски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избор</a:t>
            </a:r>
            <a:endParaRPr lang="ru-RU" sz="2800" dirty="0">
              <a:solidFill>
                <a:srgbClr val="FF0000"/>
              </a:solidFill>
            </a:endParaRPr>
          </a:p>
          <a:p>
            <a:pPr rtl="0"/>
            <a:r>
              <a:rPr lang="ru-RU" sz="2800" dirty="0" err="1">
                <a:solidFill>
                  <a:srgbClr val="FF0000"/>
                </a:solidFill>
              </a:rPr>
              <a:t>Дейност</a:t>
            </a:r>
            <a:r>
              <a:rPr lang="ru-RU" sz="2800" dirty="0">
                <a:solidFill>
                  <a:srgbClr val="FF0000"/>
                </a:solidFill>
              </a:rPr>
              <a:t> 2 – </a:t>
            </a:r>
            <a:r>
              <a:rPr lang="ru-RU" sz="2800" dirty="0" err="1">
                <a:solidFill>
                  <a:srgbClr val="FF0000"/>
                </a:solidFill>
              </a:rPr>
              <a:t>Ефектът</a:t>
            </a:r>
            <a:r>
              <a:rPr lang="ru-RU" sz="2800" dirty="0">
                <a:solidFill>
                  <a:srgbClr val="FF0000"/>
                </a:solidFill>
              </a:rPr>
              <a:t> на </a:t>
            </a:r>
            <a:r>
              <a:rPr lang="ru-RU" sz="2800" dirty="0" err="1">
                <a:solidFill>
                  <a:srgbClr val="FF0000"/>
                </a:solidFill>
              </a:rPr>
              <a:t>доминото</a:t>
            </a:r>
            <a:r>
              <a:rPr lang="ru-RU" sz="2800" dirty="0">
                <a:solidFill>
                  <a:srgbClr val="FF0000"/>
                </a:solidFill>
              </a:rPr>
              <a:t> и </a:t>
            </a:r>
            <a:r>
              <a:rPr lang="ru-RU" sz="2800" dirty="0" err="1">
                <a:solidFill>
                  <a:srgbClr val="FF0000"/>
                </a:solidFill>
              </a:rPr>
              <a:t>публичността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върху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колективните</a:t>
            </a:r>
            <a:r>
              <a:rPr lang="ru-RU" sz="2800" dirty="0">
                <a:solidFill>
                  <a:srgbClr val="FF0000"/>
                </a:solidFill>
              </a:rPr>
              <a:t> практики на потребление</a:t>
            </a:r>
            <a:endParaRPr lang="de-DE" sz="2800" dirty="0">
              <a:solidFill>
                <a:srgbClr val="FF0000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188" y="1458468"/>
            <a:ext cx="3236976" cy="4069080"/>
          </a:xfrm>
        </p:spPr>
        <p:txBody>
          <a:bodyPr>
            <a:noAutofit/>
          </a:bodyPr>
          <a:lstStyle/>
          <a:p>
            <a:r>
              <a:rPr lang="ru-RU" sz="3200" dirty="0" err="1"/>
              <a:t>Вярвате</a:t>
            </a:r>
            <a:r>
              <a:rPr lang="ru-RU" sz="3200" dirty="0"/>
              <a:t> ли в </a:t>
            </a:r>
            <a:r>
              <a:rPr lang="ru-RU" sz="3200" dirty="0" err="1"/>
              <a:t>положителния</a:t>
            </a:r>
            <a:r>
              <a:rPr lang="ru-RU" sz="3200" dirty="0"/>
              <a:t> ‘домино </a:t>
            </a:r>
            <a:r>
              <a:rPr lang="ru-RU" sz="3200" dirty="0" err="1"/>
              <a:t>ефект</a:t>
            </a:r>
            <a:r>
              <a:rPr lang="ru-RU" sz="3200" dirty="0"/>
              <a:t>’ </a:t>
            </a:r>
            <a:r>
              <a:rPr lang="ru-RU" sz="3200" dirty="0" err="1"/>
              <a:t>върху</a:t>
            </a:r>
            <a:r>
              <a:rPr lang="ru-RU" sz="3200" dirty="0"/>
              <a:t> </a:t>
            </a:r>
            <a:r>
              <a:rPr lang="ru-RU" sz="3200" dirty="0" err="1"/>
              <a:t>потребителските</a:t>
            </a:r>
            <a:r>
              <a:rPr lang="ru-RU" sz="3200" dirty="0"/>
              <a:t> </a:t>
            </a:r>
            <a:r>
              <a:rPr lang="ru-RU" sz="3200" dirty="0" err="1"/>
              <a:t>навици</a:t>
            </a:r>
            <a:r>
              <a:rPr lang="ru-RU" sz="3200" dirty="0"/>
              <a:t> на </a:t>
            </a:r>
            <a:r>
              <a:rPr lang="ru-RU" sz="3200" dirty="0" err="1"/>
              <a:t>хората</a:t>
            </a:r>
            <a:r>
              <a:rPr lang="ru-RU" sz="3200" dirty="0"/>
              <a:t>?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000" dirty="0" err="1"/>
              <a:t>Ефектът</a:t>
            </a:r>
            <a:r>
              <a:rPr lang="ru-RU" sz="2000" dirty="0"/>
              <a:t> на </a:t>
            </a:r>
            <a:r>
              <a:rPr lang="ru-RU" sz="2000" dirty="0" err="1"/>
              <a:t>доминото</a:t>
            </a:r>
            <a:r>
              <a:rPr lang="ru-RU" sz="2000" dirty="0"/>
              <a:t>: </a:t>
            </a:r>
            <a:r>
              <a:rPr lang="ru-RU" sz="2000" dirty="0" err="1"/>
              <a:t>започването</a:t>
            </a:r>
            <a:r>
              <a:rPr lang="ru-RU" sz="2000" dirty="0"/>
              <a:t> с малки </a:t>
            </a:r>
            <a:r>
              <a:rPr lang="ru-RU" sz="2000" dirty="0" err="1"/>
              <a:t>стъпки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да </a:t>
            </a:r>
            <a:r>
              <a:rPr lang="ru-RU" sz="2000" dirty="0" err="1"/>
              <a:t>доведе</a:t>
            </a:r>
            <a:r>
              <a:rPr lang="ru-RU" sz="2000" dirty="0"/>
              <a:t> до </a:t>
            </a:r>
            <a:r>
              <a:rPr lang="ru-RU" sz="2000" dirty="0" err="1"/>
              <a:t>по-нататъшни</a:t>
            </a:r>
            <a:r>
              <a:rPr lang="ru-RU" sz="2000" dirty="0"/>
              <a:t>, </a:t>
            </a:r>
            <a:r>
              <a:rPr lang="ru-RU" sz="2000" dirty="0" err="1"/>
              <a:t>по-значими</a:t>
            </a:r>
            <a:r>
              <a:rPr lang="ru-RU" sz="2000" dirty="0"/>
              <a:t> действия. </a:t>
            </a:r>
          </a:p>
          <a:p>
            <a:r>
              <a:rPr lang="ru-RU" sz="2000" dirty="0" err="1"/>
              <a:t>Купуването</a:t>
            </a:r>
            <a:r>
              <a:rPr lang="ru-RU" sz="2000" dirty="0"/>
              <a:t> на LED </a:t>
            </a:r>
            <a:r>
              <a:rPr lang="ru-RU" sz="2000" dirty="0" err="1"/>
              <a:t>крушки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да </a:t>
            </a:r>
            <a:r>
              <a:rPr lang="ru-RU" sz="2000" dirty="0" err="1"/>
              <a:t>доведе</a:t>
            </a:r>
            <a:r>
              <a:rPr lang="ru-RU" sz="2000" dirty="0"/>
              <a:t> до: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/>
              <a:t>носене</a:t>
            </a:r>
            <a:r>
              <a:rPr lang="ru-RU" sz="2000" dirty="0"/>
              <a:t> на </a:t>
            </a:r>
            <a:r>
              <a:rPr lang="ru-RU" sz="2000" dirty="0" err="1"/>
              <a:t>по-топли</a:t>
            </a:r>
            <a:r>
              <a:rPr lang="ru-RU" sz="2000" dirty="0"/>
              <a:t> </a:t>
            </a:r>
            <a:r>
              <a:rPr lang="ru-RU" sz="2000" dirty="0" err="1"/>
              <a:t>дрехи</a:t>
            </a:r>
            <a:r>
              <a:rPr lang="ru-RU" sz="2000" dirty="0"/>
              <a:t> и </a:t>
            </a:r>
            <a:r>
              <a:rPr lang="ru-RU" sz="2000" dirty="0" err="1"/>
              <a:t>намаляване</a:t>
            </a:r>
            <a:r>
              <a:rPr lang="ru-RU" sz="2000" dirty="0"/>
              <a:t> на термостата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/>
              <a:t>смяна</a:t>
            </a:r>
            <a:r>
              <a:rPr lang="ru-RU" sz="2000" dirty="0"/>
              <a:t> на завесите, за да се </a:t>
            </a:r>
            <a:r>
              <a:rPr lang="ru-RU" sz="2000" dirty="0" err="1"/>
              <a:t>намалят</a:t>
            </a:r>
            <a:r>
              <a:rPr lang="ru-RU" sz="2000" dirty="0"/>
              <a:t> </a:t>
            </a:r>
            <a:r>
              <a:rPr lang="ru-RU" sz="2000" dirty="0" err="1"/>
              <a:t>топлинните</a:t>
            </a:r>
            <a:r>
              <a:rPr lang="ru-RU" sz="2000" dirty="0"/>
              <a:t> загуби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/>
              <a:t>изолиране</a:t>
            </a:r>
            <a:r>
              <a:rPr lang="ru-RU" sz="2000" dirty="0"/>
              <a:t> на </a:t>
            </a:r>
            <a:r>
              <a:rPr lang="ru-RU" sz="2000" dirty="0" err="1"/>
              <a:t>врати</a:t>
            </a:r>
            <a:r>
              <a:rPr lang="ru-RU" sz="2000" dirty="0"/>
              <a:t>/</a:t>
            </a:r>
            <a:r>
              <a:rPr lang="ru-RU" sz="2000" dirty="0" err="1"/>
              <a:t>прозорци</a:t>
            </a:r>
            <a:r>
              <a:rPr lang="ru-RU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/>
              <a:t>закупуване</a:t>
            </a:r>
            <a:r>
              <a:rPr lang="ru-RU" sz="2000" dirty="0"/>
              <a:t> на </a:t>
            </a:r>
            <a:r>
              <a:rPr lang="ru-RU" sz="2000" dirty="0" err="1"/>
              <a:t>енергийно</a:t>
            </a:r>
            <a:r>
              <a:rPr lang="ru-RU" sz="2000" dirty="0"/>
              <a:t> </a:t>
            </a:r>
            <a:r>
              <a:rPr lang="ru-RU" sz="2000" dirty="0" err="1"/>
              <a:t>ефективни</a:t>
            </a:r>
            <a:r>
              <a:rPr lang="ru-RU" sz="2000" dirty="0"/>
              <a:t> </a:t>
            </a:r>
            <a:r>
              <a:rPr lang="ru-RU" sz="2000" dirty="0" err="1"/>
              <a:t>уреди</a:t>
            </a:r>
            <a:r>
              <a:rPr lang="ru-RU" sz="20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err="1"/>
              <a:t>инсталиране</a:t>
            </a:r>
            <a:r>
              <a:rPr lang="ru-RU" sz="2000" dirty="0"/>
              <a:t> на </a:t>
            </a:r>
            <a:r>
              <a:rPr lang="ru-RU" sz="2000" dirty="0" err="1"/>
              <a:t>програмируем</a:t>
            </a:r>
            <a:r>
              <a:rPr lang="ru-RU" sz="2000" dirty="0"/>
              <a:t> термостат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31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Вярвате ли, че има "контра-домино ефект"?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384" y="1234440"/>
            <a:ext cx="5524753" cy="406908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"Контра-Домино" </a:t>
            </a:r>
            <a:r>
              <a:rPr lang="ru-RU" sz="2000" dirty="0" err="1"/>
              <a:t>ефектът</a:t>
            </a:r>
            <a:r>
              <a:rPr lang="ru-RU" sz="2000" dirty="0"/>
              <a:t>: </a:t>
            </a:r>
            <a:r>
              <a:rPr lang="ru-RU" sz="2000" dirty="0" err="1"/>
              <a:t>ако</a:t>
            </a:r>
            <a:r>
              <a:rPr lang="ru-RU" sz="2000" dirty="0"/>
              <a:t> даден продукт се </a:t>
            </a:r>
            <a:r>
              <a:rPr lang="ru-RU" sz="2000" dirty="0" err="1"/>
              <a:t>рекламира</a:t>
            </a:r>
            <a:r>
              <a:rPr lang="ru-RU" sz="2000" dirty="0"/>
              <a:t> </a:t>
            </a:r>
            <a:r>
              <a:rPr lang="ru-RU" sz="2000" dirty="0" err="1"/>
              <a:t>като</a:t>
            </a:r>
            <a:r>
              <a:rPr lang="ru-RU" sz="2000" dirty="0"/>
              <a:t> устойчив, </a:t>
            </a:r>
            <a:r>
              <a:rPr lang="ru-RU" sz="2000" dirty="0" err="1"/>
              <a:t>хората</a:t>
            </a:r>
            <a:r>
              <a:rPr lang="ru-RU" sz="2000" dirty="0"/>
              <a:t> просто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консумират</a:t>
            </a:r>
            <a:r>
              <a:rPr lang="ru-RU" sz="2000" dirty="0"/>
              <a:t> </a:t>
            </a:r>
            <a:r>
              <a:rPr lang="ru-RU" sz="2000" dirty="0" err="1"/>
              <a:t>повече</a:t>
            </a:r>
            <a:r>
              <a:rPr lang="ru-RU" sz="2000" dirty="0"/>
              <a:t> от него и </a:t>
            </a:r>
            <a:r>
              <a:rPr lang="ru-RU" sz="2000" dirty="0" err="1"/>
              <a:t>ще</a:t>
            </a:r>
            <a:r>
              <a:rPr lang="ru-RU" sz="2000" dirty="0"/>
              <a:t> </a:t>
            </a:r>
            <a:r>
              <a:rPr lang="ru-RU" sz="2000" dirty="0" err="1"/>
              <a:t>отхвърлят</a:t>
            </a:r>
            <a:r>
              <a:rPr lang="ru-RU" sz="2000" dirty="0"/>
              <a:t> </a:t>
            </a:r>
            <a:r>
              <a:rPr lang="ru-RU" sz="2000" dirty="0" err="1"/>
              <a:t>екологичните</a:t>
            </a:r>
            <a:r>
              <a:rPr lang="ru-RU" sz="2000" dirty="0"/>
              <a:t> </a:t>
            </a:r>
            <a:r>
              <a:rPr lang="ru-RU" sz="2000" dirty="0" err="1"/>
              <a:t>му</a:t>
            </a:r>
            <a:r>
              <a:rPr lang="ru-RU" sz="2000" dirty="0"/>
              <a:t> </a:t>
            </a:r>
            <a:r>
              <a:rPr lang="ru-RU" sz="2000" dirty="0" err="1"/>
              <a:t>предимства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Примери</a:t>
            </a:r>
            <a:r>
              <a:rPr lang="ru-RU" sz="2000" dirty="0"/>
              <a:t>:</a:t>
            </a:r>
          </a:p>
          <a:p>
            <a:r>
              <a:rPr lang="ru-RU" sz="2000" dirty="0" err="1"/>
              <a:t>Рециклиране</a:t>
            </a:r>
            <a:r>
              <a:rPr lang="ru-RU" sz="2000" dirty="0"/>
              <a:t> </a:t>
            </a:r>
            <a:r>
              <a:rPr lang="ru-RU" sz="2000" dirty="0">
                <a:sym typeface="Symbol" panose="05050102010706020507" pitchFamily="18" charset="2"/>
              </a:rPr>
              <a:t></a:t>
            </a:r>
            <a:r>
              <a:rPr lang="ru-RU" sz="2000" dirty="0"/>
              <a:t> </a:t>
            </a:r>
            <a:r>
              <a:rPr lang="ru-RU" sz="2000" dirty="0" err="1"/>
              <a:t>използване</a:t>
            </a:r>
            <a:r>
              <a:rPr lang="ru-RU" sz="2000" dirty="0"/>
              <a:t> на </a:t>
            </a:r>
            <a:r>
              <a:rPr lang="ru-RU" sz="2000" dirty="0" err="1"/>
              <a:t>повече</a:t>
            </a:r>
            <a:r>
              <a:rPr lang="ru-RU" sz="2000" dirty="0"/>
              <a:t> хартия</a:t>
            </a:r>
          </a:p>
          <a:p>
            <a:r>
              <a:rPr lang="ru-RU" sz="2000" dirty="0" err="1"/>
              <a:t>По-ефективно</a:t>
            </a:r>
            <a:r>
              <a:rPr lang="ru-RU" sz="2000" dirty="0"/>
              <a:t> </a:t>
            </a:r>
            <a:r>
              <a:rPr lang="ru-RU" sz="2000" dirty="0" err="1"/>
              <a:t>гориво</a:t>
            </a:r>
            <a:r>
              <a:rPr lang="ru-RU" sz="2000" dirty="0"/>
              <a:t> </a:t>
            </a:r>
            <a:r>
              <a:rPr lang="ru-RU" sz="2000" dirty="0">
                <a:sym typeface="Symbol" panose="05050102010706020507" pitchFamily="18" charset="2"/>
              </a:rPr>
              <a:t></a:t>
            </a:r>
            <a:r>
              <a:rPr lang="ru-RU" sz="2000" dirty="0"/>
              <a:t> </a:t>
            </a:r>
            <a:r>
              <a:rPr lang="ru-RU" sz="2000" dirty="0" err="1"/>
              <a:t>повече</a:t>
            </a:r>
            <a:r>
              <a:rPr lang="ru-RU" sz="2000" dirty="0"/>
              <a:t> </a:t>
            </a:r>
            <a:r>
              <a:rPr lang="ru-RU" sz="2000" dirty="0" err="1"/>
              <a:t>шофиране</a:t>
            </a:r>
            <a:endParaRPr lang="ru-RU" sz="2000" dirty="0"/>
          </a:p>
          <a:p>
            <a:r>
              <a:rPr lang="ru-RU" sz="2000" dirty="0" err="1"/>
              <a:t>По-ефективни</a:t>
            </a:r>
            <a:r>
              <a:rPr lang="ru-RU" sz="2000" dirty="0"/>
              <a:t> </a:t>
            </a:r>
            <a:r>
              <a:rPr lang="ru-RU" sz="2000" dirty="0" err="1"/>
              <a:t>системи</a:t>
            </a:r>
            <a:r>
              <a:rPr lang="ru-RU" sz="2000" dirty="0"/>
              <a:t> за отопление/</a:t>
            </a:r>
            <a:r>
              <a:rPr lang="ru-RU" sz="2000" dirty="0" err="1"/>
              <a:t>охлаждане</a:t>
            </a:r>
            <a:r>
              <a:rPr lang="ru-RU" sz="2000" dirty="0"/>
              <a:t> </a:t>
            </a:r>
            <a:r>
              <a:rPr lang="ru-RU" sz="2000" dirty="0">
                <a:sym typeface="Symbol" panose="05050102010706020507" pitchFamily="18" charset="2"/>
              </a:rPr>
              <a:t></a:t>
            </a:r>
            <a:r>
              <a:rPr lang="ru-RU" sz="2000" dirty="0"/>
              <a:t> </a:t>
            </a:r>
            <a:r>
              <a:rPr lang="ru-RU" sz="2000" dirty="0" err="1"/>
              <a:t>по-висока</a:t>
            </a:r>
            <a:r>
              <a:rPr lang="ru-RU" sz="2000" dirty="0"/>
              <a:t>/</a:t>
            </a:r>
            <a:r>
              <a:rPr lang="ru-RU" sz="2000" dirty="0" err="1"/>
              <a:t>ниска</a:t>
            </a:r>
            <a:r>
              <a:rPr lang="ru-RU" sz="2000" dirty="0"/>
              <a:t> температура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820" y="1458468"/>
            <a:ext cx="3236976" cy="4069080"/>
          </a:xfrm>
        </p:spPr>
        <p:txBody>
          <a:bodyPr>
            <a:noAutofit/>
          </a:bodyPr>
          <a:lstStyle/>
          <a:p>
            <a:r>
              <a:rPr lang="ru-RU" sz="3000" dirty="0" err="1"/>
              <a:t>Ако</a:t>
            </a:r>
            <a:r>
              <a:rPr lang="ru-RU" sz="3000" dirty="0"/>
              <a:t> </a:t>
            </a:r>
            <a:r>
              <a:rPr lang="ru-RU" sz="3000" dirty="0" err="1"/>
              <a:t>участвате</a:t>
            </a:r>
            <a:r>
              <a:rPr lang="ru-RU" sz="3000" dirty="0"/>
              <a:t> в публична акция за </a:t>
            </a:r>
            <a:r>
              <a:rPr lang="ru-RU" sz="3000" dirty="0" err="1"/>
              <a:t>опазване</a:t>
            </a:r>
            <a:r>
              <a:rPr lang="ru-RU" sz="3000" dirty="0"/>
              <a:t> на климата, </a:t>
            </a:r>
            <a:r>
              <a:rPr lang="ru-RU" sz="3000" dirty="0" err="1"/>
              <a:t>бихте</a:t>
            </a:r>
            <a:r>
              <a:rPr lang="ru-RU" sz="3000" dirty="0"/>
              <a:t> ли правили </a:t>
            </a:r>
            <a:r>
              <a:rPr lang="ru-RU" sz="3000" dirty="0" err="1"/>
              <a:t>повече</a:t>
            </a:r>
            <a:r>
              <a:rPr lang="ru-RU" sz="3000" dirty="0"/>
              <a:t> или </a:t>
            </a:r>
            <a:r>
              <a:rPr lang="ru-RU" sz="3000" dirty="0" err="1"/>
              <a:t>по-малко</a:t>
            </a:r>
            <a:r>
              <a:rPr lang="ru-RU" sz="3000" dirty="0"/>
              <a:t> в </a:t>
            </a:r>
            <a:r>
              <a:rPr lang="ru-RU" sz="3000" dirty="0" err="1"/>
              <a:t>личен</a:t>
            </a:r>
            <a:r>
              <a:rPr lang="ru-RU" sz="3000" dirty="0"/>
              <a:t> план?</a:t>
            </a:r>
            <a:endParaRPr lang="de-AT" sz="30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Някои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хора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биха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казали, че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когато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подписали петиция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относно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изменението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климата, вече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дали своя принос. 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така, дали обществената ангажираност с климата кара хората да бъдат по-активни в ежедневното си поведение, щадящо климата или по-малко?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Вярвате ли, че хората, които са много публични по отношение на своите действия, като например активистите за борба с изменението на климата наистина се ангажират с това в личните си действия?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5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Не е ли </a:t>
            </a:r>
            <a:r>
              <a:rPr lang="ru-RU" sz="4400" dirty="0" err="1"/>
              <a:t>по-добре</a:t>
            </a:r>
            <a:r>
              <a:rPr lang="ru-RU" sz="4400" dirty="0"/>
              <a:t> да правите </a:t>
            </a:r>
            <a:r>
              <a:rPr lang="ru-RU" sz="4400" dirty="0" err="1"/>
              <a:t>това</a:t>
            </a:r>
            <a:r>
              <a:rPr lang="ru-RU" sz="4400" dirty="0"/>
              <a:t>, </a:t>
            </a:r>
            <a:r>
              <a:rPr lang="ru-RU" sz="4400" dirty="0" err="1"/>
              <a:t>което</a:t>
            </a:r>
            <a:r>
              <a:rPr lang="ru-RU" sz="4400" dirty="0"/>
              <a:t> можете, но тихо?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Смятате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ли, че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частният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ангажимент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към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проблемите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климата -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изпълнявате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задълженията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далеч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от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осъдителните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погледи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обществеността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би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направил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по-склонни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продължите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потребявате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екологично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Дали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това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е начин,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който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отразява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по-точно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истинските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ценности?</a:t>
            </a:r>
          </a:p>
          <a:p>
            <a:pPr algn="just"/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е точно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обратното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самотните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действия за климата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обречени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безсилие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В края на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краищата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един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човек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постигне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толкова </a:t>
            </a:r>
            <a:r>
              <a:rPr lang="ru-RU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малко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12640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386</Words>
  <Application>Microsoft Office PowerPoint</Application>
  <PresentationFormat>Widescreen</PresentationFormat>
  <Paragraphs>30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Tw Cen MT</vt:lpstr>
      <vt:lpstr>Wingdings</vt:lpstr>
      <vt:lpstr>ShapesVTI</vt:lpstr>
      <vt:lpstr>PowerPoint Presentation</vt:lpstr>
      <vt:lpstr>Вярвате ли в положителния ‘домино ефект’ върху потребителските навици на хората?</vt:lpstr>
      <vt:lpstr>Вярвате ли, че има "контра-домино ефект"?</vt:lpstr>
      <vt:lpstr>Ако участвате в публична акция за опазване на климата, бихте ли правили повече или по-малко в личен план?</vt:lpstr>
      <vt:lpstr>Не е ли по-добре да правите това, което можете, но тихо?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Victoria Tsvetkova</cp:lastModifiedBy>
  <cp:revision>19</cp:revision>
  <dcterms:created xsi:type="dcterms:W3CDTF">2021-07-10T06:14:05Z</dcterms:created>
  <dcterms:modified xsi:type="dcterms:W3CDTF">2021-12-21T14:49:01Z</dcterms:modified>
</cp:coreProperties>
</file>