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825" r:id="rId2"/>
    <p:sldId id="3844" r:id="rId3"/>
    <p:sldId id="3846" r:id="rId4"/>
    <p:sldId id="3849" r:id="rId5"/>
    <p:sldId id="3850" r:id="rId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DC20E-1826-48B1-B606-2C18084BF01E}" type="datetimeFigureOut">
              <a:rPr lang="bg-BG" smtClean="0"/>
              <a:t>16.2.2022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F5B4C-B911-4A59-B588-326FB1A8DFA8}" type="slidenum">
              <a:rPr lang="bg-BG" smtClean="0"/>
              <a:t>‹Nr.›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261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0C6A29-4676-420C-BBE3-ACC2B80F64D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300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/>
              <a:t>Self-Assessment </a:t>
            </a:r>
            <a:r>
              <a:rPr lang="de-AT" dirty="0" err="1"/>
              <a:t>of</a:t>
            </a:r>
            <a:r>
              <a:rPr lang="de-AT" dirty="0"/>
              <a:t> the </a:t>
            </a:r>
            <a:r>
              <a:rPr lang="de-AT" dirty="0" err="1"/>
              <a:t>unit</a:t>
            </a:r>
            <a:r>
              <a:rPr lang="de-AT" dirty="0"/>
              <a:t>. </a:t>
            </a:r>
            <a:r>
              <a:rPr lang="de-AT" dirty="0" err="1"/>
              <a:t>Please</a:t>
            </a:r>
            <a:r>
              <a:rPr lang="de-AT" dirty="0"/>
              <a:t> </a:t>
            </a:r>
            <a:r>
              <a:rPr lang="de-AT" dirty="0" err="1"/>
              <a:t>copy</a:t>
            </a:r>
            <a:r>
              <a:rPr lang="de-AT" dirty="0"/>
              <a:t> </a:t>
            </a:r>
            <a:r>
              <a:rPr lang="de-AT" dirty="0" err="1"/>
              <a:t>this</a:t>
            </a:r>
            <a:r>
              <a:rPr lang="de-AT" dirty="0"/>
              <a:t> </a:t>
            </a:r>
            <a:r>
              <a:rPr lang="de-AT" dirty="0" err="1"/>
              <a:t>slide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all </a:t>
            </a:r>
            <a:r>
              <a:rPr lang="de-AT" dirty="0" err="1"/>
              <a:t>units</a:t>
            </a:r>
            <a:r>
              <a:rPr lang="de-AT" dirty="0"/>
              <a:t> </a:t>
            </a:r>
            <a:r>
              <a:rPr lang="de-AT" dirty="0" err="1"/>
              <a:t>you</a:t>
            </a:r>
            <a:r>
              <a:rPr lang="de-AT" dirty="0"/>
              <a:t> </a:t>
            </a:r>
            <a:r>
              <a:rPr lang="de-AT" dirty="0" err="1"/>
              <a:t>want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include</a:t>
            </a:r>
            <a:r>
              <a:rPr lang="de-AT" dirty="0"/>
              <a:t> in the </a:t>
            </a:r>
            <a:r>
              <a:rPr lang="de-AT" dirty="0" err="1"/>
              <a:t>module</a:t>
            </a:r>
            <a:r>
              <a:rPr lang="de-AT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0C6A29-4676-420C-BBE3-ACC2B80F64D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8315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/>
              <a:t>Self-Assessment </a:t>
            </a:r>
            <a:r>
              <a:rPr lang="de-AT" dirty="0" err="1"/>
              <a:t>of</a:t>
            </a:r>
            <a:r>
              <a:rPr lang="de-AT" dirty="0"/>
              <a:t> the </a:t>
            </a:r>
            <a:r>
              <a:rPr lang="de-AT" dirty="0" err="1"/>
              <a:t>unit</a:t>
            </a:r>
            <a:r>
              <a:rPr lang="de-AT" dirty="0"/>
              <a:t>. </a:t>
            </a:r>
            <a:r>
              <a:rPr lang="de-AT" dirty="0" err="1"/>
              <a:t>Please</a:t>
            </a:r>
            <a:r>
              <a:rPr lang="de-AT" dirty="0"/>
              <a:t> </a:t>
            </a:r>
            <a:r>
              <a:rPr lang="de-AT" dirty="0" err="1"/>
              <a:t>copy</a:t>
            </a:r>
            <a:r>
              <a:rPr lang="de-AT" dirty="0"/>
              <a:t> </a:t>
            </a:r>
            <a:r>
              <a:rPr lang="de-AT" dirty="0" err="1"/>
              <a:t>this</a:t>
            </a:r>
            <a:r>
              <a:rPr lang="de-AT" dirty="0"/>
              <a:t> </a:t>
            </a:r>
            <a:r>
              <a:rPr lang="de-AT" dirty="0" err="1"/>
              <a:t>slide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all </a:t>
            </a:r>
            <a:r>
              <a:rPr lang="de-AT" dirty="0" err="1"/>
              <a:t>units</a:t>
            </a:r>
            <a:r>
              <a:rPr lang="de-AT" dirty="0"/>
              <a:t> </a:t>
            </a:r>
            <a:r>
              <a:rPr lang="de-AT" dirty="0" err="1"/>
              <a:t>you</a:t>
            </a:r>
            <a:r>
              <a:rPr lang="de-AT" dirty="0"/>
              <a:t> </a:t>
            </a:r>
            <a:r>
              <a:rPr lang="de-AT" dirty="0" err="1"/>
              <a:t>want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include</a:t>
            </a:r>
            <a:r>
              <a:rPr lang="de-AT" dirty="0"/>
              <a:t> in the </a:t>
            </a:r>
            <a:r>
              <a:rPr lang="de-AT" dirty="0" err="1"/>
              <a:t>module</a:t>
            </a:r>
            <a:r>
              <a:rPr lang="de-AT" dirty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0C6A29-4676-420C-BBE3-ACC2B80F64D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26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ihand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Bogen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3208" y="2743200"/>
            <a:ext cx="6592824" cy="2386584"/>
          </a:xfrm>
        </p:spPr>
        <p:txBody>
          <a:bodyPr rtlCol="0"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93208" y="5221224"/>
            <a:ext cx="6592824" cy="996696"/>
          </a:xfrm>
        </p:spPr>
        <p:txBody>
          <a:bodyPr rtlCol="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6375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 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5312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45312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6500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6500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8537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2 mittleren Bil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Bogen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365760"/>
            <a:ext cx="5120640" cy="1325880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11" name="Bildplatzhalter 20">
            <a:extLst>
              <a:ext uri="{FF2B5EF4-FFF2-40B4-BE49-F238E27FC236}">
                <a16:creationId xmlns:a16="http://schemas.microsoft.com/office/drawing/2014/main" id="{396C28D8-D71B-4124-9623-4D2F010BF2C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3943" y="2162255"/>
            <a:ext cx="5593185" cy="435474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13" name="Bogen 12">
            <a:extLst>
              <a:ext uri="{FF2B5EF4-FFF2-40B4-BE49-F238E27FC236}">
                <a16:creationId xmlns:a16="http://schemas.microsoft.com/office/drawing/2014/main" id="{3E4930E2-E690-4E5E-9C85-EA73F2EC8B19}"/>
              </a:ext>
            </a:extLst>
          </p:cNvPr>
          <p:cNvSpPr/>
          <p:nvPr userDrawn="1"/>
        </p:nvSpPr>
        <p:spPr>
          <a:xfrm rot="9854398" flipV="1">
            <a:off x="585549" y="2194586"/>
            <a:ext cx="3993801" cy="4092585"/>
          </a:xfrm>
          <a:prstGeom prst="arc">
            <a:avLst>
              <a:gd name="adj1" fmla="val 16332055"/>
              <a:gd name="adj2" fmla="val 20093138"/>
            </a:avLst>
          </a:prstGeom>
          <a:ln w="127000" cap="rnd">
            <a:solidFill>
              <a:srgbClr val="02734A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535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ihandform: Form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9888" y="1234440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65976" y="2551176"/>
            <a:ext cx="4709160" cy="1755648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945849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71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565142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6334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Bogen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FDBCA752-FEBD-4075-88C1-FB03591E7459}"/>
              </a:ext>
            </a:extLst>
          </p:cNvPr>
          <p:cNvSpPr/>
          <p:nvPr userDrawn="1"/>
        </p:nvSpPr>
        <p:spPr>
          <a:xfrm>
            <a:off x="316702" y="395780"/>
            <a:ext cx="1749116" cy="1749116"/>
          </a:xfrm>
          <a:prstGeom prst="ellipse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88152" y="1527048"/>
            <a:ext cx="5111496" cy="3931920"/>
          </a:xfrm>
        </p:spPr>
        <p:txBody>
          <a:bodyPr rtlCol="0"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0432" y="1399032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2131CF70-8475-415A-8C75-08712F8514B5}"/>
              </a:ext>
            </a:extLst>
          </p:cNvPr>
          <p:cNvSpPr/>
          <p:nvPr userDrawn="1"/>
        </p:nvSpPr>
        <p:spPr>
          <a:xfrm rot="16200000" flipH="1">
            <a:off x="9800841" y="5392013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613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2 klein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de-DE" noProof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4"/>
            <a:ext cx="5806440" cy="1325880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9496" y="1825625"/>
            <a:ext cx="5806440" cy="4352544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491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Bogen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9272" y="1380744"/>
            <a:ext cx="5559552" cy="2514600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319272" y="4078224"/>
            <a:ext cx="5559552" cy="153619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3498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79576" y="1911096"/>
            <a:ext cx="9829800" cy="3859742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229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35319" y="2135469"/>
            <a:ext cx="9341538" cy="3859742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C26AA76E-9BBF-43BF-AF77-1E44DCF24B08}"/>
              </a:ext>
            </a:extLst>
          </p:cNvPr>
          <p:cNvSpPr/>
          <p:nvPr userDrawn="1"/>
        </p:nvSpPr>
        <p:spPr>
          <a:xfrm>
            <a:off x="1197428" y="1808256"/>
            <a:ext cx="9797143" cy="4514168"/>
          </a:xfrm>
          <a:prstGeom prst="roundRect">
            <a:avLst/>
          </a:prstGeom>
          <a:noFill/>
          <a:ln w="57150">
            <a:solidFill>
              <a:srgbClr val="0273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729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rtlCol="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5304" y="4379976"/>
            <a:ext cx="5038344" cy="71323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0200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81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durch Klicken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79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Textmasterformate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737278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>
            <a:extLst>
              <a:ext uri="{FF2B5EF4-FFF2-40B4-BE49-F238E27FC236}">
                <a16:creationId xmlns:a16="http://schemas.microsoft.com/office/drawing/2014/main" id="{D9025358-8B59-4375-B665-92BED2D38E50}"/>
              </a:ext>
            </a:extLst>
          </p:cNvPr>
          <p:cNvSpPr/>
          <p:nvPr/>
        </p:nvSpPr>
        <p:spPr>
          <a:xfrm>
            <a:off x="7888448" y="1353489"/>
            <a:ext cx="4303552" cy="353805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7398" y="5126451"/>
            <a:ext cx="8033451" cy="1363125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it-IT" sz="2800" dirty="0"/>
              <a:t>Modulo 4 - Scelta personale: consumi ed efficienza</a:t>
            </a:r>
          </a:p>
          <a:p>
            <a:pPr rtl="0"/>
            <a:r>
              <a:rPr lang="it-IT" sz="2800" dirty="0"/>
              <a:t>Argomento 2: Scelte dei consumatori</a:t>
            </a:r>
            <a:endParaRPr lang="de-DE" sz="2800" dirty="0"/>
          </a:p>
          <a:p>
            <a:pPr rtl="0"/>
            <a:endParaRPr lang="de-DE" sz="28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241989C-0883-4413-9180-1793C13EA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0" y="1934902"/>
            <a:ext cx="3621248" cy="210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3E528-0512-40CE-A89F-3881652D6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Se </a:t>
            </a:r>
            <a:r>
              <a:rPr lang="en-US" sz="3200" dirty="0" err="1"/>
              <a:t>comunichi</a:t>
            </a:r>
            <a:r>
              <a:rPr lang="en-US" sz="3200" dirty="0"/>
              <a:t> </a:t>
            </a:r>
            <a:r>
              <a:rPr lang="en-US" sz="3200" dirty="0" err="1"/>
              <a:t>agli</a:t>
            </a:r>
            <a:r>
              <a:rPr lang="en-US" sz="3200" dirty="0"/>
              <a:t> </a:t>
            </a:r>
            <a:r>
              <a:rPr lang="en-US" sz="3200" dirty="0" err="1"/>
              <a:t>altri</a:t>
            </a:r>
            <a:r>
              <a:rPr lang="en-US" sz="3200" dirty="0"/>
              <a:t> le </a:t>
            </a:r>
            <a:r>
              <a:rPr lang="en-US" sz="3200" dirty="0" err="1"/>
              <a:t>tue</a:t>
            </a:r>
            <a:r>
              <a:rPr lang="en-US" sz="3200" dirty="0"/>
              <a:t> </a:t>
            </a:r>
            <a:r>
              <a:rPr lang="en-US" sz="3200" dirty="0" err="1"/>
              <a:t>azioni</a:t>
            </a:r>
            <a:r>
              <a:rPr lang="en-US" sz="3200" dirty="0"/>
              <a:t> </a:t>
            </a:r>
            <a:r>
              <a:rPr lang="en-US" sz="3200" dirty="0" err="1"/>
              <a:t>ecologiche</a:t>
            </a:r>
            <a:r>
              <a:rPr lang="en-US" sz="3200" dirty="0"/>
              <a:t> </a:t>
            </a:r>
            <a:r>
              <a:rPr lang="en-US" sz="3200" dirty="0" err="1"/>
              <a:t>riuscirai</a:t>
            </a:r>
            <a:r>
              <a:rPr lang="en-US" sz="3200" dirty="0"/>
              <a:t> a </a:t>
            </a:r>
            <a:r>
              <a:rPr lang="en-US" sz="3200" dirty="0" err="1"/>
              <a:t>influenzarli</a:t>
            </a:r>
            <a:r>
              <a:rPr lang="en-US" sz="3200" dirty="0"/>
              <a:t>?</a:t>
            </a:r>
            <a:endParaRPr lang="de-AT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B194D9-5CB3-469E-8700-4F7090928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275" y="1469898"/>
            <a:ext cx="6416057" cy="4234560"/>
          </a:xfrm>
        </p:spPr>
        <p:txBody>
          <a:bodyPr>
            <a:noAutofit/>
          </a:bodyPr>
          <a:lstStyle/>
          <a:p>
            <a:r>
              <a:rPr lang="it-IT" sz="1500" dirty="0"/>
              <a:t>Come fare? Ecco alcuni esempi </a:t>
            </a:r>
          </a:p>
          <a:p>
            <a:r>
              <a:rPr lang="it-IT" sz="1500" dirty="0"/>
              <a:t>chiedere agli ospiti dell'hotel se desiderano riutilizzare gli asciugamani, appendendo un cartellino alla porta della loro camera;</a:t>
            </a:r>
          </a:p>
          <a:p>
            <a:r>
              <a:rPr lang="it-IT" sz="1500" dirty="0"/>
              <a:t>chiedere agli ospiti dell'hotel di indossare una spilla che simboleggia il loro impegno a partecipare a un programma di risparmio energetico;</a:t>
            </a:r>
          </a:p>
          <a:p>
            <a:r>
              <a:rPr lang="it-IT" sz="1500" dirty="0"/>
              <a:t>ridurre il tempo di inattività del veicolo quando i bambini vengono prelevati a scuola, chiedendo ai genitori di esporre un adesivo con la scritta "Per la nostra aria: spengo il motore quando parcheggio";</a:t>
            </a:r>
          </a:p>
          <a:p>
            <a:r>
              <a:rPr lang="it-IT" sz="1500" dirty="0"/>
              <a:t>suggerimenti come messaggi di testo che ricordano alle persone di impegnarsi in comportamenti ecologici, come andare in bicicletta, fare jogging o spostarsi con mezzi alternativi per andare a lavorare;</a:t>
            </a:r>
          </a:p>
          <a:p>
            <a:r>
              <a:rPr lang="it-IT" sz="1500" dirty="0"/>
              <a:t>Scambi di esperienze e dialogo con gli altri, ad esempio ci si potrebbe confrontare sulle bollette energetiche domestiche e scambiarsi consigli sul risparmio energetico</a:t>
            </a:r>
            <a:endParaRPr lang="de-AT" sz="1500" dirty="0"/>
          </a:p>
        </p:txBody>
      </p:sp>
    </p:spTree>
    <p:extLst>
      <p:ext uri="{BB962C8B-B14F-4D97-AF65-F5344CB8AC3E}">
        <p14:creationId xmlns:p14="http://schemas.microsoft.com/office/powerpoint/2010/main" val="16319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E72F5-3A11-46B4-B8EA-BFF9660B6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62" y="986790"/>
            <a:ext cx="4515613" cy="4069080"/>
          </a:xfrm>
        </p:spPr>
        <p:txBody>
          <a:bodyPr>
            <a:normAutofit/>
          </a:bodyPr>
          <a:lstStyle/>
          <a:p>
            <a:r>
              <a:rPr lang="it-IT" dirty="0"/>
              <a:t>Cosa ti incoraggerebbe a adottare un comportamento più ecocompatibile?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D046E1-4080-4553-A60F-E46B20EBA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1234440"/>
            <a:ext cx="4709160" cy="4069080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1. Vieni elogiato pubblicamente ogni settimana per i tuoi sforzi in materia di efficienza energetica. </a:t>
            </a:r>
          </a:p>
          <a:p>
            <a:pPr algn="just"/>
            <a:r>
              <a:rPr lang="it-IT" sz="2000" dirty="0"/>
              <a:t>2. Ti viene data una piccola somma di denaro (fino a 5€) se riesci a mantenere i tuoi consumi al di sotto di un certo livello. </a:t>
            </a:r>
          </a:p>
          <a:p>
            <a:pPr algn="just"/>
            <a:r>
              <a:rPr lang="it-IT" sz="2000" dirty="0"/>
              <a:t>Quale delle due opzioni ti motiverebbe di più?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70919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B3E528-0512-40CE-A89F-3881652D6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Associ</a:t>
            </a:r>
            <a:r>
              <a:rPr lang="en-US" sz="3200" dirty="0"/>
              <a:t> </a:t>
            </a:r>
            <a:r>
              <a:rPr lang="en-US" sz="3200" dirty="0" err="1"/>
              <a:t>un’azione</a:t>
            </a:r>
            <a:r>
              <a:rPr lang="en-US" sz="3200" dirty="0"/>
              <a:t> </a:t>
            </a:r>
            <a:r>
              <a:rPr lang="en-US" sz="3200" dirty="0" err="1"/>
              <a:t>ecologica</a:t>
            </a:r>
            <a:r>
              <a:rPr lang="en-US" sz="3200" dirty="0"/>
              <a:t> ad </a:t>
            </a:r>
            <a:r>
              <a:rPr lang="en-US" sz="3200" dirty="0" err="1"/>
              <a:t>un’azione</a:t>
            </a:r>
            <a:r>
              <a:rPr lang="en-US" sz="3200" dirty="0"/>
              <a:t> </a:t>
            </a:r>
            <a:r>
              <a:rPr lang="en-US" sz="3200" dirty="0" err="1"/>
              <a:t>politica</a:t>
            </a:r>
            <a:r>
              <a:rPr lang="en-US" sz="3200" dirty="0"/>
              <a:t> </a:t>
            </a:r>
            <a:r>
              <a:rPr lang="en-US" sz="3200" dirty="0" err="1"/>
              <a:t>specifica</a:t>
            </a:r>
            <a:r>
              <a:rPr lang="en-US" sz="3200" dirty="0"/>
              <a:t>?</a:t>
            </a:r>
            <a:endParaRPr lang="de-AT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B194D9-5CB3-469E-8700-4F7090928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Secondo te, le persone di destra sono meno aperte ai  comportamenti eco-compatibili perché, magari, li associano a un'ideologia politica liberale/di sinistra?</a:t>
            </a:r>
          </a:p>
          <a:p>
            <a:pPr algn="just"/>
            <a:r>
              <a:rPr lang="it-IT" sz="2000" dirty="0"/>
              <a:t>In generale, le persone che appartengono alla destra tenderebbero ad adottare soluzioni più individuali, mentre le persone di sinistra insisterebbero su un'azione politica organizzata. Cosa ne pensi?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7536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E72F5-3A11-46B4-B8EA-BFF9660B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 </a:t>
            </a:r>
            <a:r>
              <a:rPr lang="en-US" sz="4400" dirty="0" err="1"/>
              <a:t>prodotti</a:t>
            </a:r>
            <a:r>
              <a:rPr lang="en-US" sz="4400" dirty="0"/>
              <a:t> </a:t>
            </a:r>
            <a:r>
              <a:rPr lang="en-US" sz="4400" dirty="0" err="1"/>
              <a:t>ecologici</a:t>
            </a:r>
            <a:r>
              <a:rPr lang="en-US" sz="4400" dirty="0"/>
              <a:t> </a:t>
            </a:r>
            <a:r>
              <a:rPr lang="en-US" sz="4400" dirty="0" err="1"/>
              <a:t>sono</a:t>
            </a:r>
            <a:r>
              <a:rPr lang="en-US" sz="4400" dirty="0"/>
              <a:t> </a:t>
            </a:r>
            <a:r>
              <a:rPr lang="en-US" sz="4400" dirty="0" err="1"/>
              <a:t>scarsi</a:t>
            </a:r>
            <a:r>
              <a:rPr lang="en-US" sz="4400" dirty="0"/>
              <a:t>?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D046E1-4080-4553-A60F-E46B20EBA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1234440"/>
            <a:ext cx="4709160" cy="4069080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I consumatori considerano spesso i prodotti ecologici come:</a:t>
            </a:r>
          </a:p>
          <a:p>
            <a:pPr algn="just"/>
            <a:r>
              <a:rPr lang="it-IT" sz="2000" dirty="0"/>
              <a:t>di qualità inferiore,</a:t>
            </a:r>
          </a:p>
          <a:p>
            <a:pPr algn="just"/>
            <a:r>
              <a:rPr lang="it-IT" sz="2000" dirty="0"/>
              <a:t>meno belli esteticamente,</a:t>
            </a:r>
          </a:p>
          <a:p>
            <a:pPr algn="just"/>
            <a:r>
              <a:rPr lang="it-IT" sz="2000" dirty="0"/>
              <a:t>più costosi</a:t>
            </a:r>
          </a:p>
          <a:p>
            <a:pPr algn="just"/>
            <a:r>
              <a:rPr lang="it-IT" sz="2000" dirty="0"/>
              <a:t>Pensi che sia davvero così? Che un prodotto ecologico sia qualitativamente inferiore?</a:t>
            </a:r>
          </a:p>
          <a:p>
            <a:pPr algn="just"/>
            <a:r>
              <a:rPr lang="it-IT" sz="2000" dirty="0"/>
              <a:t>Potresti fornire </a:t>
            </a:r>
            <a:r>
              <a:rPr lang="it-IT" sz="2000"/>
              <a:t>degli esempi?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425126409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Climate Box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89BB13"/>
      </a:accent1>
      <a:accent2>
        <a:srgbClr val="00BEC6"/>
      </a:accent2>
      <a:accent3>
        <a:srgbClr val="464647"/>
      </a:accent3>
      <a:accent4>
        <a:srgbClr val="00BEC6"/>
      </a:accent4>
      <a:accent5>
        <a:srgbClr val="00764D"/>
      </a:accent5>
      <a:accent6>
        <a:srgbClr val="FFCC25"/>
      </a:accent6>
      <a:hlink>
        <a:srgbClr val="89BB13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8169438.tgt.Office_48167068_TF78504181_Win32_OJ107391223.potx" id="{ED437543-EBED-4E2E-8CEE-E2D402718ED1}" vid="{82B4EAC5-61B6-41CC-B133-5165E49BA3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Office PowerPoint</Application>
  <PresentationFormat>Breitbild</PresentationFormat>
  <Paragraphs>28</Paragraphs>
  <Slides>5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Calibri</vt:lpstr>
      <vt:lpstr>Tw Cen MT</vt:lpstr>
      <vt:lpstr>ShapesVTI</vt:lpstr>
      <vt:lpstr>PowerPoint-Präsentation</vt:lpstr>
      <vt:lpstr>Se comunichi agli altri le tue azioni ecologiche riuscirai a influenzarli?</vt:lpstr>
      <vt:lpstr>Cosa ti incoraggerebbe a adottare un comportamento più ecocompatibile?</vt:lpstr>
      <vt:lpstr>Associ un’azione ecologica ad un’azione politica specifica?</vt:lpstr>
      <vt:lpstr>I prodotti ecologici sono scarsi?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CATRO Bulgaria</dc:creator>
  <cp:lastModifiedBy>Vanessa Pittl</cp:lastModifiedBy>
  <cp:revision>36</cp:revision>
  <dcterms:created xsi:type="dcterms:W3CDTF">2021-07-10T06:14:05Z</dcterms:created>
  <dcterms:modified xsi:type="dcterms:W3CDTF">2022-02-16T14:35:27Z</dcterms:modified>
</cp:coreProperties>
</file>