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825" r:id="rId2"/>
    <p:sldId id="3844" r:id="rId3"/>
    <p:sldId id="3846" r:id="rId4"/>
    <p:sldId id="3849" r:id="rId5"/>
    <p:sldId id="3850" r:id="rId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DC20E-1826-48B1-B606-2C18084BF01E}" type="datetimeFigureOut">
              <a:rPr lang="bg-BG" smtClean="0"/>
              <a:t>9.2.2022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F5B4C-B911-4A59-B588-326FB1A8DFA8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261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C6A29-4676-420C-BBE3-ACC2B80F64D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300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/>
              <a:t>Self-Assessment </a:t>
            </a:r>
            <a:r>
              <a:rPr lang="de-AT" dirty="0" err="1"/>
              <a:t>of</a:t>
            </a:r>
            <a:r>
              <a:rPr lang="de-AT" dirty="0"/>
              <a:t> the </a:t>
            </a:r>
            <a:r>
              <a:rPr lang="de-AT" dirty="0" err="1"/>
              <a:t>unit</a:t>
            </a:r>
            <a:r>
              <a:rPr lang="de-AT" dirty="0"/>
              <a:t>. </a:t>
            </a:r>
            <a:r>
              <a:rPr lang="de-AT" dirty="0" err="1"/>
              <a:t>Please</a:t>
            </a:r>
            <a:r>
              <a:rPr lang="de-AT" dirty="0"/>
              <a:t> </a:t>
            </a:r>
            <a:r>
              <a:rPr lang="de-AT" dirty="0" err="1"/>
              <a:t>copy</a:t>
            </a:r>
            <a:r>
              <a:rPr lang="de-AT" dirty="0"/>
              <a:t> </a:t>
            </a:r>
            <a:r>
              <a:rPr lang="de-AT" dirty="0" err="1"/>
              <a:t>this</a:t>
            </a:r>
            <a:r>
              <a:rPr lang="de-AT" dirty="0"/>
              <a:t> </a:t>
            </a:r>
            <a:r>
              <a:rPr lang="de-AT" dirty="0" err="1"/>
              <a:t>slide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all </a:t>
            </a:r>
            <a:r>
              <a:rPr lang="de-AT" dirty="0" err="1"/>
              <a:t>units</a:t>
            </a:r>
            <a:r>
              <a:rPr lang="de-AT" dirty="0"/>
              <a:t> </a:t>
            </a:r>
            <a:r>
              <a:rPr lang="de-AT" dirty="0" err="1"/>
              <a:t>you</a:t>
            </a:r>
            <a:r>
              <a:rPr lang="de-AT" dirty="0"/>
              <a:t> </a:t>
            </a:r>
            <a:r>
              <a:rPr lang="de-AT" dirty="0" err="1"/>
              <a:t>want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include</a:t>
            </a:r>
            <a:r>
              <a:rPr lang="de-AT" dirty="0"/>
              <a:t> in the </a:t>
            </a:r>
            <a:r>
              <a:rPr lang="de-AT" dirty="0" err="1"/>
              <a:t>module</a:t>
            </a:r>
            <a:r>
              <a:rPr lang="de-AT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C6A29-4676-420C-BBE3-ACC2B80F64D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315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/>
              <a:t>Self-Assessment </a:t>
            </a:r>
            <a:r>
              <a:rPr lang="de-AT" dirty="0" err="1"/>
              <a:t>of</a:t>
            </a:r>
            <a:r>
              <a:rPr lang="de-AT" dirty="0"/>
              <a:t> the </a:t>
            </a:r>
            <a:r>
              <a:rPr lang="de-AT" dirty="0" err="1"/>
              <a:t>unit</a:t>
            </a:r>
            <a:r>
              <a:rPr lang="de-AT" dirty="0"/>
              <a:t>. </a:t>
            </a:r>
            <a:r>
              <a:rPr lang="de-AT" dirty="0" err="1"/>
              <a:t>Please</a:t>
            </a:r>
            <a:r>
              <a:rPr lang="de-AT" dirty="0"/>
              <a:t> </a:t>
            </a:r>
            <a:r>
              <a:rPr lang="de-AT" dirty="0" err="1"/>
              <a:t>copy</a:t>
            </a:r>
            <a:r>
              <a:rPr lang="de-AT" dirty="0"/>
              <a:t> </a:t>
            </a:r>
            <a:r>
              <a:rPr lang="de-AT" dirty="0" err="1"/>
              <a:t>this</a:t>
            </a:r>
            <a:r>
              <a:rPr lang="de-AT" dirty="0"/>
              <a:t> </a:t>
            </a:r>
            <a:r>
              <a:rPr lang="de-AT" dirty="0" err="1"/>
              <a:t>slide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all </a:t>
            </a:r>
            <a:r>
              <a:rPr lang="de-AT" dirty="0" err="1"/>
              <a:t>units</a:t>
            </a:r>
            <a:r>
              <a:rPr lang="de-AT" dirty="0"/>
              <a:t> </a:t>
            </a:r>
            <a:r>
              <a:rPr lang="de-AT" dirty="0" err="1"/>
              <a:t>you</a:t>
            </a:r>
            <a:r>
              <a:rPr lang="de-AT" dirty="0"/>
              <a:t> </a:t>
            </a:r>
            <a:r>
              <a:rPr lang="de-AT" dirty="0" err="1"/>
              <a:t>want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include</a:t>
            </a:r>
            <a:r>
              <a:rPr lang="de-AT" dirty="0"/>
              <a:t> in the </a:t>
            </a:r>
            <a:r>
              <a:rPr lang="de-AT" dirty="0" err="1"/>
              <a:t>module</a:t>
            </a:r>
            <a:r>
              <a:rPr lang="de-AT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C6A29-4676-420C-BBE3-ACC2B80F64D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26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Bogen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3208" y="2743200"/>
            <a:ext cx="6592824" cy="2386584"/>
          </a:xfrm>
        </p:spPr>
        <p:txBody>
          <a:bodyPr rtlCol="0"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3208" y="5221224"/>
            <a:ext cx="6592824" cy="996696"/>
          </a:xfrm>
        </p:spPr>
        <p:txBody>
          <a:bodyPr rtlCol="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6375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 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5312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45312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6500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6500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8537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2 mittleren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248" y="365760"/>
            <a:ext cx="51206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1" name="Bildplatzhalter 20">
            <a:extLst>
              <a:ext uri="{FF2B5EF4-FFF2-40B4-BE49-F238E27FC236}">
                <a16:creationId xmlns:a16="http://schemas.microsoft.com/office/drawing/2014/main" id="{396C28D8-D71B-4124-9623-4D2F010BF2C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3943" y="2162255"/>
            <a:ext cx="5593185" cy="435474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3" name="Bogen 12">
            <a:extLst>
              <a:ext uri="{FF2B5EF4-FFF2-40B4-BE49-F238E27FC236}">
                <a16:creationId xmlns:a16="http://schemas.microsoft.com/office/drawing/2014/main" id="{3E4930E2-E690-4E5E-9C85-EA73F2EC8B19}"/>
              </a:ext>
            </a:extLst>
          </p:cNvPr>
          <p:cNvSpPr/>
          <p:nvPr userDrawn="1"/>
        </p:nvSpPr>
        <p:spPr>
          <a:xfrm rot="9854398" flipV="1">
            <a:off x="585549" y="2194586"/>
            <a:ext cx="3993801" cy="4092585"/>
          </a:xfrm>
          <a:prstGeom prst="arc">
            <a:avLst>
              <a:gd name="adj1" fmla="val 16332055"/>
              <a:gd name="adj2" fmla="val 20093138"/>
            </a:avLst>
          </a:prstGeom>
          <a:ln w="127000" cap="rnd">
            <a:solidFill>
              <a:srgbClr val="02734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535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9888" y="1234440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65976" y="2551176"/>
            <a:ext cx="4709160" cy="1755648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945849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1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65142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334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3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FDBCA752-FEBD-4075-88C1-FB03591E7459}"/>
              </a:ext>
            </a:extLst>
          </p:cNvPr>
          <p:cNvSpPr/>
          <p:nvPr userDrawn="1"/>
        </p:nvSpPr>
        <p:spPr>
          <a:xfrm>
            <a:off x="316702" y="395780"/>
            <a:ext cx="1749116" cy="1749116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88152" y="1527048"/>
            <a:ext cx="5111496" cy="3931920"/>
          </a:xfrm>
        </p:spPr>
        <p:txBody>
          <a:bodyPr rtlCol="0"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0432" y="1399032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2131CF70-8475-415A-8C75-08712F8514B5}"/>
              </a:ext>
            </a:extLst>
          </p:cNvPr>
          <p:cNvSpPr/>
          <p:nvPr userDrawn="1"/>
        </p:nvSpPr>
        <p:spPr>
          <a:xfrm rot="16200000" flipH="1">
            <a:off x="9800841" y="5392013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13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 klein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4"/>
            <a:ext cx="58064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9496" y="1825625"/>
            <a:ext cx="5806440" cy="4352544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491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9272" y="1380744"/>
            <a:ext cx="5559552" cy="2514600"/>
          </a:xfrm>
        </p:spPr>
        <p:txBody>
          <a:bodyPr rtlCol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19272" y="4078224"/>
            <a:ext cx="5559552" cy="153619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3498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79576" y="1911096"/>
            <a:ext cx="9829800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29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5319" y="2135469"/>
            <a:ext cx="9341538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C26AA76E-9BBF-43BF-AF77-1E44DCF24B08}"/>
              </a:ext>
            </a:extLst>
          </p:cNvPr>
          <p:cNvSpPr/>
          <p:nvPr userDrawn="1"/>
        </p:nvSpPr>
        <p:spPr>
          <a:xfrm>
            <a:off x="1197428" y="1808256"/>
            <a:ext cx="9797143" cy="4514168"/>
          </a:xfrm>
          <a:prstGeom prst="roundRect">
            <a:avLst/>
          </a:prstGeom>
          <a:noFill/>
          <a:ln w="57150">
            <a:solidFill>
              <a:srgbClr val="0273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729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rtlCol="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5304" y="4379976"/>
            <a:ext cx="5038344" cy="71323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0200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81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79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3727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D9025358-8B59-4375-B665-92BED2D38E50}"/>
              </a:ext>
            </a:extLst>
          </p:cNvPr>
          <p:cNvSpPr/>
          <p:nvPr/>
        </p:nvSpPr>
        <p:spPr>
          <a:xfrm>
            <a:off x="7888448" y="1353489"/>
            <a:ext cx="4303552" cy="35380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6680" y="5126451"/>
            <a:ext cx="8344169" cy="1363125"/>
          </a:xfrm>
        </p:spPr>
        <p:txBody>
          <a:bodyPr rtlCol="0">
            <a:normAutofit fontScale="77500" lnSpcReduction="20000"/>
          </a:bodyPr>
          <a:lstStyle/>
          <a:p>
            <a:pPr rtl="0"/>
            <a:r>
              <a:rPr lang="de-DE" sz="2800" dirty="0"/>
              <a:t>Topic </a:t>
            </a:r>
            <a:r>
              <a:rPr lang="en-US" sz="2800" dirty="0"/>
              <a:t>4 – Personal Choice: Consumption and efficiency</a:t>
            </a:r>
          </a:p>
          <a:p>
            <a:pPr rtl="0"/>
            <a:r>
              <a:rPr lang="en-US" sz="2800" dirty="0"/>
              <a:t>Unit 2 – Consumer choices</a:t>
            </a:r>
          </a:p>
          <a:p>
            <a:pPr rtl="0"/>
            <a:r>
              <a:rPr lang="de-DE" sz="2800" dirty="0"/>
              <a:t>Activity 2 - </a:t>
            </a:r>
            <a:r>
              <a:rPr lang="en-US" sz="2800" dirty="0"/>
              <a:t>The effects of the Domino Effect &amp; Publicity on collective consumption practices</a:t>
            </a:r>
            <a:endParaRPr lang="de-DE" sz="28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241989C-0883-4413-9180-1793C13EA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1934902"/>
            <a:ext cx="3621248" cy="210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3E528-0512-40CE-A89F-3881652D6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Do you believe in the positive Domino Effect on a person’s consumption habits?</a:t>
            </a:r>
            <a:endParaRPr lang="de-AT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194D9-5CB3-469E-8700-4F7090928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Domino effect: starting small can lead to further, more meaningful actions. </a:t>
            </a:r>
          </a:p>
          <a:p>
            <a:r>
              <a:rPr lang="en-US" sz="2000" dirty="0"/>
              <a:t>Buying  LED light bulbs might lead to:</a:t>
            </a:r>
          </a:p>
          <a:p>
            <a:r>
              <a:rPr lang="en-US" sz="2000" dirty="0"/>
              <a:t>-&gt; wearing warmer clothing and turning down the thermostat </a:t>
            </a:r>
          </a:p>
          <a:p>
            <a:r>
              <a:rPr lang="en-US" sz="2000" dirty="0"/>
              <a:t>-&gt; changing curtains to decrease heat loss</a:t>
            </a:r>
          </a:p>
          <a:p>
            <a:r>
              <a:rPr lang="en-US" sz="2000" dirty="0"/>
              <a:t>-&gt; insulating doors/windows </a:t>
            </a:r>
          </a:p>
          <a:p>
            <a:r>
              <a:rPr lang="en-US" sz="2000" dirty="0"/>
              <a:t>-&gt; buying energy-efficient appliances </a:t>
            </a:r>
          </a:p>
          <a:p>
            <a:r>
              <a:rPr lang="en-US" sz="2000" dirty="0"/>
              <a:t>-&gt; installing a programmable thermostat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6319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E72F5-3A11-46B4-B8EA-BFF9660B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Do you believe there is a ‘counter-Domino‘ effect?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D046E1-4080-4553-A60F-E46B20EBA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1234440"/>
            <a:ext cx="4709160" cy="4069080"/>
          </a:xfrm>
        </p:spPr>
        <p:txBody>
          <a:bodyPr>
            <a:normAutofit/>
          </a:bodyPr>
          <a:lstStyle/>
          <a:p>
            <a:pPr algn="just"/>
            <a:r>
              <a:rPr lang="de-AT" sz="2000" dirty="0"/>
              <a:t>The ‘counter-Domino‘ effect: if a product is advertised as sustainable, people will simply consume more of it and negate its ecological advanages.</a:t>
            </a:r>
          </a:p>
          <a:p>
            <a:pPr algn="just"/>
            <a:r>
              <a:rPr lang="de-AT" sz="2000" dirty="0"/>
              <a:t>Examples:</a:t>
            </a:r>
          </a:p>
          <a:p>
            <a:pPr marL="342900" indent="-342900" algn="just">
              <a:buFontTx/>
              <a:buChar char="-"/>
            </a:pPr>
            <a:r>
              <a:rPr lang="de-AT" sz="2000" dirty="0"/>
              <a:t>Recycling -&gt; using more paper</a:t>
            </a:r>
          </a:p>
          <a:p>
            <a:pPr marL="342900" indent="-342900" algn="just">
              <a:buFontTx/>
              <a:buChar char="-"/>
            </a:pPr>
            <a:r>
              <a:rPr lang="de-AT" sz="2000" dirty="0"/>
              <a:t>A more efficient fuel -&gt; driving more</a:t>
            </a:r>
          </a:p>
          <a:p>
            <a:pPr marL="342900" indent="-342900" algn="just">
              <a:buFontTx/>
              <a:buChar char="-"/>
            </a:pPr>
            <a:r>
              <a:rPr lang="de-AT" sz="2000" dirty="0"/>
              <a:t>More efficient </a:t>
            </a:r>
            <a:r>
              <a:rPr lang="en-US" sz="2000" dirty="0"/>
              <a:t>heating/cooling systems -&gt; putting the temperature higher / lower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70919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3E528-0512-40CE-A89F-3881652D6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If you are engaged in a public action to save the climate, will you do more or less in private?</a:t>
            </a:r>
            <a:endParaRPr lang="de-AT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194D9-5CB3-469E-8700-4F7090928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/>
              <a:t>Some people would say that when they have signed a petition on climate change, they have already done their part. </a:t>
            </a:r>
          </a:p>
          <a:p>
            <a:pPr algn="just"/>
            <a:r>
              <a:rPr lang="en-US" sz="2000" dirty="0"/>
              <a:t>So does public engagement with climate make people more active in their day-to-day climate-friendly behavior, or less?</a:t>
            </a:r>
          </a:p>
          <a:p>
            <a:pPr algn="just"/>
            <a:r>
              <a:rPr lang="en-US" sz="2000" dirty="0"/>
              <a:t>Do believe that people who are very public about their actions, such as climate activists, really commit to it in their personal actions?</a:t>
            </a:r>
          </a:p>
        </p:txBody>
      </p:sp>
    </p:spTree>
    <p:extLst>
      <p:ext uri="{BB962C8B-B14F-4D97-AF65-F5344CB8AC3E}">
        <p14:creationId xmlns:p14="http://schemas.microsoft.com/office/powerpoint/2010/main" val="2227536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E72F5-3A11-46B4-B8EA-BFF9660B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Is it not better to do what you can quietly?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D046E1-4080-4553-A60F-E46B20EBA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1234440"/>
            <a:ext cx="4709160" cy="4069080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Do you think private engagement with climate issues – doing you part away from the public’s judgmental </a:t>
            </a:r>
            <a:r>
              <a:rPr lang="en-US" sz="2000"/>
              <a:t>eyes – would </a:t>
            </a:r>
            <a:r>
              <a:rPr lang="en-US" sz="2000" dirty="0"/>
              <a:t>make you more prone to continue your eco-friendly consumption behavior?</a:t>
            </a:r>
          </a:p>
          <a:p>
            <a:pPr algn="just"/>
            <a:r>
              <a:rPr lang="en-US" sz="2000" dirty="0"/>
              <a:t>Is this a way that reflects more closely your true values?</a:t>
            </a:r>
          </a:p>
          <a:p>
            <a:pPr algn="just"/>
            <a:r>
              <a:rPr lang="en-US" sz="2000" dirty="0"/>
              <a:t>Or is it the opposite – is lone climate action doomed to impotence? After all, a single person can achieve so little. 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425126409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Climate Box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89BB13"/>
      </a:accent1>
      <a:accent2>
        <a:srgbClr val="00BEC6"/>
      </a:accent2>
      <a:accent3>
        <a:srgbClr val="464647"/>
      </a:accent3>
      <a:accent4>
        <a:srgbClr val="00BEC6"/>
      </a:accent4>
      <a:accent5>
        <a:srgbClr val="00764D"/>
      </a:accent5>
      <a:accent6>
        <a:srgbClr val="FFCC25"/>
      </a:accent6>
      <a:hlink>
        <a:srgbClr val="89BB13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8169438.tgt.Office_48167068_TF78504181_Win32_OJ107391223.potx" id="{ED437543-EBED-4E2E-8CEE-E2D402718ED1}" vid="{82B4EAC5-61B6-41CC-B133-5165E49BA3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Breitbild</PresentationFormat>
  <Paragraphs>30</Paragraphs>
  <Slides>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Calibri</vt:lpstr>
      <vt:lpstr>Tw Cen MT</vt:lpstr>
      <vt:lpstr>ShapesVTI</vt:lpstr>
      <vt:lpstr>PowerPoint-Präsentation</vt:lpstr>
      <vt:lpstr>Do you believe in the positive Domino Effect on a person’s consumption habits?</vt:lpstr>
      <vt:lpstr>Do you believe there is a ‘counter-Domino‘ effect?</vt:lpstr>
      <vt:lpstr>If you are engaged in a public action to save the climate, will you do more or less in private?</vt:lpstr>
      <vt:lpstr>Is it not better to do what you can quietly?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CATRO Bulgaria</dc:creator>
  <cp:lastModifiedBy>Vanessa Pittl</cp:lastModifiedBy>
  <cp:revision>21</cp:revision>
  <dcterms:created xsi:type="dcterms:W3CDTF">2021-07-10T06:14:05Z</dcterms:created>
  <dcterms:modified xsi:type="dcterms:W3CDTF">2022-02-09T14:14:37Z</dcterms:modified>
</cp:coreProperties>
</file>