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825" r:id="rId2"/>
    <p:sldId id="3846" r:id="rId3"/>
    <p:sldId id="3844" r:id="rId4"/>
    <p:sldId id="3849" r:id="rId5"/>
    <p:sldId id="3850" r:id="rId6"/>
    <p:sldId id="3851" r:id="rId7"/>
    <p:sldId id="3852" r:id="rId8"/>
    <p:sldId id="3854" r:id="rId9"/>
    <p:sldId id="3855" r:id="rId10"/>
    <p:sldId id="3853" r:id="rId11"/>
    <p:sldId id="3856" r:id="rId12"/>
    <p:sldId id="3857" r:id="rId13"/>
    <p:sldId id="3858" r:id="rId14"/>
    <p:sldId id="3859" r:id="rId15"/>
    <p:sldId id="3860" r:id="rId16"/>
    <p:sldId id="3861" r:id="rId17"/>
    <p:sldId id="3862" r:id="rId18"/>
    <p:sldId id="3863" r:id="rId19"/>
    <p:sldId id="3864" r:id="rId20"/>
    <p:sldId id="3865" r:id="rId21"/>
    <p:sldId id="3866" r:id="rId22"/>
    <p:sldId id="3847" r:id="rId2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DC20E-1826-48B1-B606-2C18084BF01E}" type="datetimeFigureOut">
              <a:rPr lang="bg-BG" smtClean="0"/>
              <a:t>2.03.22 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F5B4C-B911-4A59-B588-326FB1A8DF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26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00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82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71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71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1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74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27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05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002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95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5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4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gen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6375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 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537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2 mittler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1" name="Bildplatzhalter 20">
            <a:extLst>
              <a:ext uri="{FF2B5EF4-FFF2-40B4-BE49-F238E27FC236}">
                <a16:creationId xmlns:a16="http://schemas.microsoft.com/office/drawing/2014/main" id="{396C28D8-D71B-4124-9623-4D2F010BF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943" y="2162255"/>
            <a:ext cx="5593185" cy="435474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3" name="Bogen 12">
            <a:extLst>
              <a:ext uri="{FF2B5EF4-FFF2-40B4-BE49-F238E27FC236}">
                <a16:creationId xmlns:a16="http://schemas.microsoft.com/office/drawing/2014/main" id="{3E4930E2-E690-4E5E-9C85-EA73F2EC8B19}"/>
              </a:ext>
            </a:extLst>
          </p:cNvPr>
          <p:cNvSpPr/>
          <p:nvPr userDrawn="1"/>
        </p:nvSpPr>
        <p:spPr>
          <a:xfrm rot="9854398" flipV="1">
            <a:off x="585549" y="2194586"/>
            <a:ext cx="3993801" cy="4092585"/>
          </a:xfrm>
          <a:prstGeom prst="arc">
            <a:avLst>
              <a:gd name="adj1" fmla="val 16332055"/>
              <a:gd name="adj2" fmla="val 20093138"/>
            </a:avLst>
          </a:prstGeom>
          <a:ln w="127000" cap="rnd">
            <a:solidFill>
              <a:srgbClr val="02734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53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94584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65142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3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35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DBCA752-FEBD-4075-88C1-FB03591E7459}"/>
              </a:ext>
            </a:extLst>
          </p:cNvPr>
          <p:cNvSpPr/>
          <p:nvPr userDrawn="1"/>
        </p:nvSpPr>
        <p:spPr>
          <a:xfrm>
            <a:off x="316702" y="395780"/>
            <a:ext cx="1749116" cy="1749116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131CF70-8475-415A-8C75-08712F8514B5}"/>
              </a:ext>
            </a:extLst>
          </p:cNvPr>
          <p:cNvSpPr/>
          <p:nvPr userDrawn="1"/>
        </p:nvSpPr>
        <p:spPr>
          <a:xfrm rot="16200000" flipH="1">
            <a:off x="9800841" y="5392013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1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klein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91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ogen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349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9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35319" y="2135469"/>
            <a:ext cx="9341538" cy="3859742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26AA76E-9BBF-43BF-AF77-1E44DCF24B08}"/>
              </a:ext>
            </a:extLst>
          </p:cNvPr>
          <p:cNvSpPr/>
          <p:nvPr userDrawn="1"/>
        </p:nvSpPr>
        <p:spPr>
          <a:xfrm>
            <a:off x="1197428" y="1808256"/>
            <a:ext cx="9797143" cy="4514168"/>
          </a:xfrm>
          <a:prstGeom prst="roundRect">
            <a:avLst/>
          </a:prstGeom>
          <a:noFill/>
          <a:ln w="57150">
            <a:solidFill>
              <a:srgbClr val="027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729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200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81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79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3727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D9025358-8B59-4375-B665-92BED2D38E50}"/>
              </a:ext>
            </a:extLst>
          </p:cNvPr>
          <p:cNvSpPr/>
          <p:nvPr/>
        </p:nvSpPr>
        <p:spPr>
          <a:xfrm>
            <a:off x="7888448" y="1353489"/>
            <a:ext cx="4303552" cy="3538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9239" y="5126452"/>
            <a:ext cx="7731609" cy="992994"/>
          </a:xfrm>
        </p:spPr>
        <p:txBody>
          <a:bodyPr rtlCol="0">
            <a:noAutofit/>
          </a:bodyPr>
          <a:lstStyle/>
          <a:p>
            <a:r>
              <a:rPr lang="de-DE" sz="2000" dirty="0" err="1"/>
              <a:t>Thème</a:t>
            </a:r>
            <a:r>
              <a:rPr lang="de-DE" sz="2000" dirty="0"/>
              <a:t> 4 – </a:t>
            </a:r>
            <a:r>
              <a:rPr lang="de-DE" sz="2000" dirty="0" err="1"/>
              <a:t>Choix</a:t>
            </a:r>
            <a:r>
              <a:rPr lang="de-DE" sz="2000" dirty="0"/>
              <a:t> </a:t>
            </a:r>
            <a:r>
              <a:rPr lang="de-DE" sz="2000" dirty="0" err="1"/>
              <a:t>personnel</a:t>
            </a:r>
            <a:r>
              <a:rPr lang="de-DE" sz="2000" dirty="0"/>
              <a:t> : </a:t>
            </a:r>
            <a:r>
              <a:rPr lang="de-DE" sz="2000" dirty="0" err="1"/>
              <a:t>consommation</a:t>
            </a:r>
            <a:r>
              <a:rPr lang="de-DE" sz="2000" dirty="0"/>
              <a:t> et </a:t>
            </a:r>
            <a:r>
              <a:rPr lang="de-DE" sz="2000" dirty="0" err="1"/>
              <a:t>efficacité</a:t>
            </a:r>
            <a:r>
              <a:rPr lang="de-DE" sz="2000" dirty="0"/>
              <a:t>
</a:t>
            </a:r>
            <a:r>
              <a:rPr lang="de-DE" sz="2000" dirty="0" err="1"/>
              <a:t>Unité</a:t>
            </a:r>
            <a:r>
              <a:rPr lang="de-DE" sz="2000" dirty="0"/>
              <a:t> 1 - </a:t>
            </a:r>
            <a:r>
              <a:rPr lang="de-DE" sz="2000" dirty="0" err="1"/>
              <a:t>Efficacité</a:t>
            </a:r>
            <a:r>
              <a:rPr lang="de-DE" sz="2000" dirty="0"/>
              <a:t> </a:t>
            </a:r>
            <a:r>
              <a:rPr lang="de-DE" sz="2000" dirty="0" err="1"/>
              <a:t>énergétique</a:t>
            </a:r>
            <a:r>
              <a:rPr lang="de-DE" sz="2000" dirty="0"/>
              <a:t>
</a:t>
            </a:r>
            <a:r>
              <a:rPr lang="de-DE" sz="2000" dirty="0" err="1"/>
              <a:t>Activité</a:t>
            </a:r>
            <a:r>
              <a:rPr lang="de-DE" sz="2000" dirty="0"/>
              <a:t> 3 – </a:t>
            </a:r>
            <a:r>
              <a:rPr lang="de-DE" sz="2000" dirty="0" err="1"/>
              <a:t>Efficacité</a:t>
            </a:r>
            <a:r>
              <a:rPr lang="de-DE" sz="2000" dirty="0"/>
              <a:t> du </a:t>
            </a:r>
            <a:r>
              <a:rPr lang="de-DE" sz="2000" dirty="0" err="1"/>
              <a:t>chauffage</a:t>
            </a:r>
            <a:r>
              <a:rPr lang="de-DE" sz="2000" dirty="0"/>
              <a:t>
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241989C-0883-4413-9180-1793C13EA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934902"/>
            <a:ext cx="3621248" cy="210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bg-BG" dirty="0"/>
              <a:t>4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Utilisez-vous</a:t>
            </a:r>
            <a:r>
              <a:rPr lang="en-US" sz="2000" dirty="0"/>
              <a:t> un thermostat?
Si </a:t>
            </a:r>
            <a:r>
              <a:rPr lang="en-US" sz="2000" dirty="0" err="1"/>
              <a:t>oui</a:t>
            </a:r>
            <a:r>
              <a:rPr lang="en-US" sz="2000" dirty="0"/>
              <a:t>, </a:t>
            </a:r>
            <a:r>
              <a:rPr lang="en-US" sz="2000" dirty="0" err="1"/>
              <a:t>faites-vous</a:t>
            </a:r>
            <a:r>
              <a:rPr lang="en-US" sz="2000" dirty="0"/>
              <a:t> attention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l’endroit</a:t>
            </a:r>
            <a:r>
              <a:rPr lang="en-US" sz="2000" dirty="0"/>
              <a:t> </a:t>
            </a:r>
            <a:r>
              <a:rPr lang="en-US" sz="2000" dirty="0" err="1"/>
              <a:t>où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le </a:t>
            </a:r>
            <a:r>
              <a:rPr lang="en-US" sz="2000" dirty="0" err="1"/>
              <a:t>placez</a:t>
            </a:r>
            <a:r>
              <a:rPr lang="en-US" sz="2000" dirty="0"/>
              <a:t>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F78A6-2E11-4670-922F-62D4054B07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82" y="2353586"/>
            <a:ext cx="4615872" cy="30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4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Faites</a:t>
            </a:r>
            <a:r>
              <a:rPr lang="en-US" dirty="0"/>
              <a:t> attention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l’endroit</a:t>
            </a:r>
            <a:r>
              <a:rPr lang="en-US" dirty="0"/>
              <a:t> </a:t>
            </a: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placez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thermostat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000" dirty="0"/>
              <a:t>Les </a:t>
            </a:r>
            <a:r>
              <a:rPr lang="en-US" sz="2000" dirty="0" err="1"/>
              <a:t>systèmes</a:t>
            </a:r>
            <a:r>
              <a:rPr lang="en-US" sz="2000" dirty="0"/>
              <a:t> de </a:t>
            </a:r>
            <a:r>
              <a:rPr lang="en-US" sz="2000" dirty="0" err="1"/>
              <a:t>chauffage</a:t>
            </a:r>
            <a:r>
              <a:rPr lang="en-US" sz="2000" dirty="0"/>
              <a:t> central </a:t>
            </a:r>
            <a:r>
              <a:rPr lang="en-US" sz="2000" dirty="0" err="1"/>
              <a:t>modernes</a:t>
            </a:r>
            <a:r>
              <a:rPr lang="en-US" sz="2000" dirty="0"/>
              <a:t> </a:t>
            </a:r>
            <a:r>
              <a:rPr lang="en-US" sz="2000" dirty="0" err="1"/>
              <a:t>nécessitent</a:t>
            </a:r>
            <a:r>
              <a:rPr lang="en-US" sz="2000" dirty="0"/>
              <a:t> un </a:t>
            </a:r>
            <a:r>
              <a:rPr lang="en-US" sz="2000" dirty="0" err="1"/>
              <a:t>système</a:t>
            </a:r>
            <a:r>
              <a:rPr lang="en-US" sz="2000" dirty="0"/>
              <a:t> de </a:t>
            </a:r>
            <a:r>
              <a:rPr lang="en-US" sz="2000" dirty="0" err="1"/>
              <a:t>contrôle</a:t>
            </a:r>
            <a:r>
              <a:rPr lang="en-US" sz="2000" dirty="0"/>
              <a:t> </a:t>
            </a:r>
            <a:r>
              <a:rPr lang="en-US" sz="2000" dirty="0" err="1"/>
              <a:t>moderne</a:t>
            </a:r>
            <a:r>
              <a:rPr lang="en-US" sz="2000" dirty="0"/>
              <a:t>. </a:t>
            </a:r>
            <a:r>
              <a:rPr lang="en-US" sz="2000" dirty="0" err="1"/>
              <a:t>Cela</a:t>
            </a:r>
            <a:r>
              <a:rPr lang="en-US" sz="2000" dirty="0"/>
              <a:t> conduit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réduction</a:t>
            </a:r>
            <a:r>
              <a:rPr lang="en-US" sz="2000" dirty="0"/>
              <a:t> de la </a:t>
            </a:r>
            <a:r>
              <a:rPr lang="en-US" sz="2000" dirty="0" err="1"/>
              <a:t>consommation</a:t>
            </a:r>
            <a:r>
              <a:rPr lang="en-US" sz="2000" dirty="0"/>
              <a:t> </a:t>
            </a:r>
            <a:r>
              <a:rPr lang="en-US" sz="2000" dirty="0" err="1"/>
              <a:t>d’énergie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particulier </a:t>
            </a:r>
            <a:r>
              <a:rPr lang="en-US" sz="2000" dirty="0" err="1"/>
              <a:t>lorsqu’une</a:t>
            </a:r>
            <a:r>
              <a:rPr lang="en-US" sz="2000" dirty="0"/>
              <a:t> </a:t>
            </a:r>
            <a:r>
              <a:rPr lang="en-US" sz="2000" dirty="0" err="1"/>
              <a:t>minuterie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utilisée</a:t>
            </a:r>
            <a:r>
              <a:rPr lang="en-US" sz="2000" dirty="0"/>
              <a:t>. </a:t>
            </a:r>
            <a:r>
              <a:rPr lang="en-US" sz="2000" dirty="0" err="1"/>
              <a:t>Assurez-vous</a:t>
            </a:r>
            <a:r>
              <a:rPr lang="en-US" sz="2000" dirty="0"/>
              <a:t> que le thermostat </a:t>
            </a:r>
            <a:r>
              <a:rPr lang="en-US" sz="2000" dirty="0" err="1"/>
              <a:t>n’est</a:t>
            </a:r>
            <a:r>
              <a:rPr lang="en-US" sz="2000" dirty="0"/>
              <a:t> pas exposé </a:t>
            </a:r>
            <a:r>
              <a:rPr lang="en-US" sz="2000" dirty="0" err="1"/>
              <a:t>directement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la lumière du soleil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qu’il</a:t>
            </a:r>
            <a:r>
              <a:rPr lang="en-US" sz="2000" dirty="0"/>
              <a:t> </a:t>
            </a:r>
            <a:r>
              <a:rPr lang="en-US" sz="2000" dirty="0" err="1"/>
              <a:t>n’est</a:t>
            </a:r>
            <a:r>
              <a:rPr lang="en-US" sz="2000" dirty="0"/>
              <a:t> pas </a:t>
            </a:r>
            <a:r>
              <a:rPr lang="en-US" sz="2000" dirty="0" err="1"/>
              <a:t>affecté</a:t>
            </a:r>
            <a:r>
              <a:rPr lang="en-US" sz="2000" dirty="0"/>
              <a:t> par </a:t>
            </a:r>
            <a:r>
              <a:rPr lang="en-US" sz="2000" dirty="0" err="1"/>
              <a:t>d’autres</a:t>
            </a:r>
            <a:r>
              <a:rPr lang="en-US" sz="2000" dirty="0"/>
              <a:t> sources de </a:t>
            </a:r>
            <a:r>
              <a:rPr lang="en-US" sz="2000" dirty="0" err="1"/>
              <a:t>chaleur</a:t>
            </a:r>
            <a:r>
              <a:rPr lang="en-US" sz="2000" dirty="0"/>
              <a:t>, </a:t>
            </a:r>
            <a:r>
              <a:rPr lang="en-US" sz="2000" dirty="0" err="1"/>
              <a:t>comme</a:t>
            </a:r>
            <a:r>
              <a:rPr lang="en-US" sz="2000" dirty="0"/>
              <a:t> les </a:t>
            </a:r>
            <a:r>
              <a:rPr lang="en-US" sz="2000" dirty="0" err="1"/>
              <a:t>appareils</a:t>
            </a:r>
            <a:r>
              <a:rPr lang="en-US" sz="2000" dirty="0"/>
              <a:t> </a:t>
            </a:r>
            <a:r>
              <a:rPr lang="en-US" sz="2000" dirty="0" err="1"/>
              <a:t>électriques</a:t>
            </a:r>
            <a:r>
              <a:rPr lang="en-US" sz="2000" dirty="0"/>
              <a:t>.
De plus, les </a:t>
            </a:r>
            <a:r>
              <a:rPr lang="en-US" sz="2000" dirty="0" err="1"/>
              <a:t>vannes</a:t>
            </a:r>
            <a:r>
              <a:rPr lang="en-US" sz="2000" dirty="0"/>
              <a:t> </a:t>
            </a:r>
            <a:r>
              <a:rPr lang="en-US" sz="2000" dirty="0" err="1"/>
              <a:t>thermostatiques</a:t>
            </a:r>
            <a:r>
              <a:rPr lang="en-US" sz="2000" dirty="0"/>
              <a:t> de </a:t>
            </a:r>
            <a:r>
              <a:rPr lang="en-US" sz="2000" dirty="0" err="1"/>
              <a:t>radiateur</a:t>
            </a:r>
            <a:r>
              <a:rPr lang="en-US" sz="2000" dirty="0"/>
              <a:t> </a:t>
            </a:r>
            <a:r>
              <a:rPr lang="en-US" sz="2000" dirty="0" err="1"/>
              <a:t>permettent</a:t>
            </a:r>
            <a:r>
              <a:rPr lang="en-US" sz="2000" dirty="0"/>
              <a:t> de </a:t>
            </a:r>
            <a:r>
              <a:rPr lang="en-US" sz="2000" dirty="0" err="1"/>
              <a:t>régler</a:t>
            </a:r>
            <a:r>
              <a:rPr lang="en-US" sz="2000" dirty="0"/>
              <a:t> </a:t>
            </a:r>
            <a:r>
              <a:rPr lang="en-US" sz="2000" dirty="0" err="1"/>
              <a:t>différentes</a:t>
            </a:r>
            <a:r>
              <a:rPr lang="en-US" sz="2000" dirty="0"/>
              <a:t> </a:t>
            </a:r>
            <a:r>
              <a:rPr lang="en-US" sz="2000" dirty="0" err="1"/>
              <a:t>températures</a:t>
            </a:r>
            <a:r>
              <a:rPr lang="en-US" sz="2000" dirty="0"/>
              <a:t> pour les </a:t>
            </a:r>
            <a:r>
              <a:rPr lang="en-US" sz="2000" dirty="0" err="1"/>
              <a:t>radiateurs</a:t>
            </a:r>
            <a:r>
              <a:rPr lang="en-US" sz="2000" dirty="0"/>
              <a:t> de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maison</a:t>
            </a:r>
            <a:r>
              <a:rPr lang="en-US" sz="2000" dirty="0"/>
              <a:t> </a:t>
            </a:r>
            <a:r>
              <a:rPr lang="en-US" sz="2000" dirty="0" err="1"/>
              <a:t>afin</a:t>
            </a:r>
            <a:r>
              <a:rPr lang="en-US" sz="2000" dirty="0"/>
              <a:t> que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puissiez</a:t>
            </a:r>
            <a:r>
              <a:rPr lang="en-US" sz="2000" dirty="0"/>
              <a:t> </a:t>
            </a:r>
            <a:r>
              <a:rPr lang="en-US" sz="2000" dirty="0" err="1"/>
              <a:t>ajuster</a:t>
            </a:r>
            <a:r>
              <a:rPr lang="en-US" sz="2000" dirty="0"/>
              <a:t> la </a:t>
            </a:r>
            <a:r>
              <a:rPr lang="en-US" sz="2000" dirty="0" err="1"/>
              <a:t>température</a:t>
            </a:r>
            <a:r>
              <a:rPr lang="en-US" sz="2000" dirty="0"/>
              <a:t> dans des </a:t>
            </a:r>
            <a:r>
              <a:rPr lang="en-US" sz="2000" dirty="0" err="1"/>
              <a:t>locaux</a:t>
            </a:r>
            <a:r>
              <a:rPr lang="en-US" sz="2000" dirty="0"/>
              <a:t> </a:t>
            </a:r>
            <a:r>
              <a:rPr lang="en-US" sz="2000" dirty="0" err="1"/>
              <a:t>individuels</a:t>
            </a:r>
            <a:r>
              <a:rPr lang="en-US" sz="2000" dirty="0"/>
              <a:t>. </a:t>
            </a:r>
            <a:r>
              <a:rPr lang="en-US" sz="2000" dirty="0" err="1"/>
              <a:t>Cela</a:t>
            </a:r>
            <a:r>
              <a:rPr lang="en-US" sz="2000" dirty="0"/>
              <a:t> </a:t>
            </a:r>
            <a:r>
              <a:rPr lang="en-US" sz="2000" dirty="0" err="1"/>
              <a:t>réduit</a:t>
            </a:r>
            <a:r>
              <a:rPr lang="en-US" sz="2000" dirty="0"/>
              <a:t> la </a:t>
            </a:r>
            <a:r>
              <a:rPr lang="en-US" sz="2000" dirty="0" err="1"/>
              <a:t>consommation</a:t>
            </a:r>
            <a:r>
              <a:rPr lang="en-US" sz="2000" dirty="0"/>
              <a:t> </a:t>
            </a:r>
            <a:r>
              <a:rPr lang="en-US" sz="2000" dirty="0" err="1"/>
              <a:t>d’énergie</a:t>
            </a:r>
            <a:r>
              <a:rPr lang="en-US" sz="2000" dirty="0"/>
              <a:t> et </a:t>
            </a:r>
            <a:r>
              <a:rPr lang="en-US" sz="2000" dirty="0" err="1"/>
              <a:t>améliore</a:t>
            </a:r>
            <a:r>
              <a:rPr lang="en-US" sz="2000" dirty="0"/>
              <a:t> le </a:t>
            </a:r>
            <a:r>
              <a:rPr lang="en-US" sz="2000" dirty="0" err="1"/>
              <a:t>confort</a:t>
            </a:r>
            <a:r>
              <a:rPr lang="en-US" sz="2000" dirty="0"/>
              <a:t>. Pour assurer la plus longue durée de vie des </a:t>
            </a:r>
            <a:r>
              <a:rPr lang="en-US" sz="2000" dirty="0" err="1"/>
              <a:t>appareils</a:t>
            </a:r>
            <a:r>
              <a:rPr lang="en-US" sz="2000" dirty="0"/>
              <a:t>, ne </a:t>
            </a:r>
            <a:r>
              <a:rPr lang="en-US" sz="2000" dirty="0" err="1"/>
              <a:t>fermez</a:t>
            </a:r>
            <a:r>
              <a:rPr lang="en-US" sz="2000" dirty="0"/>
              <a:t> pas les </a:t>
            </a:r>
            <a:r>
              <a:rPr lang="en-US" sz="2000" dirty="0" err="1"/>
              <a:t>vannes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été</a:t>
            </a:r>
            <a:r>
              <a:rPr lang="en-US" sz="2000" dirty="0"/>
              <a:t>.
Dans les </a:t>
            </a:r>
            <a:r>
              <a:rPr lang="en-US" sz="2000" dirty="0" err="1"/>
              <a:t>maisons</a:t>
            </a:r>
            <a:r>
              <a:rPr lang="en-US" sz="2000" dirty="0"/>
              <a:t> </a:t>
            </a:r>
            <a:r>
              <a:rPr lang="en-US" sz="2000" dirty="0" err="1"/>
              <a:t>unifamiliales</a:t>
            </a:r>
            <a:r>
              <a:rPr lang="en-US" sz="2000" dirty="0"/>
              <a:t>, la </a:t>
            </a:r>
            <a:r>
              <a:rPr lang="en-US" sz="2000" dirty="0" err="1"/>
              <a:t>vanne</a:t>
            </a:r>
            <a:r>
              <a:rPr lang="en-US" sz="2000" dirty="0"/>
              <a:t> </a:t>
            </a:r>
            <a:r>
              <a:rPr lang="en-US" sz="2000" dirty="0" err="1"/>
              <a:t>thermostatique</a:t>
            </a:r>
            <a:r>
              <a:rPr lang="en-US" sz="2000" dirty="0"/>
              <a:t> du </a:t>
            </a:r>
            <a:r>
              <a:rPr lang="en-US" sz="2000" dirty="0" err="1"/>
              <a:t>radiateur</a:t>
            </a:r>
            <a:r>
              <a:rPr lang="en-US" sz="2000" dirty="0"/>
              <a:t> </a:t>
            </a:r>
            <a:r>
              <a:rPr lang="en-US" sz="2000" dirty="0" err="1"/>
              <a:t>n’a</a:t>
            </a:r>
            <a:r>
              <a:rPr lang="en-US" sz="2000" dirty="0"/>
              <a:t> pas </a:t>
            </a:r>
            <a:r>
              <a:rPr lang="en-US" sz="2000" dirty="0" err="1"/>
              <a:t>besoin</a:t>
            </a:r>
            <a:r>
              <a:rPr lang="en-US" sz="2000" dirty="0"/>
              <a:t> d’être </a:t>
            </a:r>
            <a:r>
              <a:rPr lang="en-US" sz="2000" dirty="0" err="1"/>
              <a:t>installée</a:t>
            </a:r>
            <a:r>
              <a:rPr lang="en-US" sz="2000" dirty="0"/>
              <a:t> dans </a:t>
            </a:r>
            <a:r>
              <a:rPr lang="en-US" sz="2000" dirty="0" err="1"/>
              <a:t>une</a:t>
            </a:r>
            <a:r>
              <a:rPr lang="en-US" sz="2000" dirty="0"/>
              <a:t> pièce </a:t>
            </a:r>
            <a:r>
              <a:rPr lang="en-US" sz="2000" dirty="0" err="1"/>
              <a:t>où</a:t>
            </a:r>
            <a:r>
              <a:rPr lang="en-US" sz="2000" dirty="0"/>
              <a:t> il y a un thermostat </a:t>
            </a:r>
            <a:r>
              <a:rPr lang="en-US" sz="2000" dirty="0" err="1"/>
              <a:t>d’ambiance</a:t>
            </a:r>
            <a:r>
              <a:rPr lang="en-US" sz="2000" dirty="0"/>
              <a:t> pour </a:t>
            </a:r>
            <a:r>
              <a:rPr lang="en-US" sz="2000" dirty="0" err="1"/>
              <a:t>contrôler</a:t>
            </a:r>
            <a:r>
              <a:rPr lang="en-US" sz="2000" dirty="0"/>
              <a:t> le </a:t>
            </a:r>
            <a:r>
              <a:rPr lang="en-US" sz="2000" dirty="0" err="1"/>
              <a:t>système</a:t>
            </a:r>
            <a:r>
              <a:rPr lang="en-US" sz="2000" dirty="0"/>
              <a:t> de </a:t>
            </a:r>
            <a:r>
              <a:rPr lang="en-US" sz="2000" dirty="0" err="1"/>
              <a:t>chauffage</a:t>
            </a:r>
            <a:r>
              <a:rPr lang="en-US" sz="2000" dirty="0"/>
              <a:t>. Si </a:t>
            </a:r>
            <a:r>
              <a:rPr lang="en-US" sz="2000" dirty="0" err="1"/>
              <a:t>tel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toujours</a:t>
            </a:r>
            <a:r>
              <a:rPr lang="en-US" sz="2000" dirty="0"/>
              <a:t> le </a:t>
            </a:r>
            <a:r>
              <a:rPr lang="en-US" sz="2000" dirty="0" err="1"/>
              <a:t>cas</a:t>
            </a:r>
            <a:r>
              <a:rPr lang="en-US" sz="2000" dirty="0"/>
              <a:t>, la valve doit </a:t>
            </a:r>
            <a:r>
              <a:rPr lang="en-US" sz="2000" dirty="0" err="1"/>
              <a:t>toujours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complètement</a:t>
            </a:r>
            <a:r>
              <a:rPr lang="en-US" sz="2000" dirty="0"/>
              <a:t> ouverte.
</a:t>
            </a:r>
          </a:p>
        </p:txBody>
      </p:sp>
    </p:spTree>
    <p:extLst>
      <p:ext uri="{BB962C8B-B14F-4D97-AF65-F5344CB8AC3E}">
        <p14:creationId xmlns:p14="http://schemas.microsoft.com/office/powerpoint/2010/main" val="128150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en-GB" dirty="0"/>
              <a:t>5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Pendant </a:t>
            </a:r>
            <a:r>
              <a:rPr lang="en-US" sz="2000" dirty="0" err="1"/>
              <a:t>l’hiver</a:t>
            </a:r>
            <a:r>
              <a:rPr lang="en-US" sz="2000" dirty="0"/>
              <a:t>, </a:t>
            </a:r>
            <a:r>
              <a:rPr lang="en-US" sz="2000" dirty="0" err="1"/>
              <a:t>vous</a:t>
            </a:r>
            <a:r>
              <a:rPr lang="en-US" sz="2000" dirty="0"/>
              <a:t> arrive-t-il </a:t>
            </a:r>
            <a:r>
              <a:rPr lang="en-US" sz="2000" dirty="0" err="1"/>
              <a:t>d’éteindre</a:t>
            </a:r>
            <a:r>
              <a:rPr lang="en-US" sz="2000" dirty="0"/>
              <a:t> </a:t>
            </a:r>
            <a:r>
              <a:rPr lang="en-US" sz="2000" dirty="0" err="1"/>
              <a:t>complètement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chauffage</a:t>
            </a:r>
            <a:r>
              <a:rPr lang="en-US" sz="2000" dirty="0"/>
              <a:t>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36024-5CB1-4B82-8DFE-AED2DF9B8E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6" y="2289974"/>
            <a:ext cx="5199241" cy="34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1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401568" cy="4069080"/>
          </a:xfrm>
        </p:spPr>
        <p:txBody>
          <a:bodyPr/>
          <a:lstStyle/>
          <a:p>
            <a:r>
              <a:rPr lang="en-US" dirty="0" err="1"/>
              <a:t>N’éteignez</a:t>
            </a:r>
            <a:r>
              <a:rPr lang="en-US" dirty="0"/>
              <a:t> pas </a:t>
            </a:r>
            <a:r>
              <a:rPr lang="en-US" dirty="0" err="1"/>
              <a:t>complètement</a:t>
            </a:r>
            <a:r>
              <a:rPr lang="en-US" dirty="0"/>
              <a:t> le </a:t>
            </a:r>
            <a:r>
              <a:rPr lang="en-US" dirty="0" err="1"/>
              <a:t>chauffage</a:t>
            </a:r>
            <a:r>
              <a:rPr lang="en-US" dirty="0"/>
              <a:t>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/>
              <a:t>Pour les </a:t>
            </a:r>
            <a:r>
              <a:rPr lang="en-US" sz="2000" dirty="0" err="1"/>
              <a:t>maisons</a:t>
            </a:r>
            <a:r>
              <a:rPr lang="en-US" sz="2000" dirty="0"/>
              <a:t> </a:t>
            </a:r>
            <a:r>
              <a:rPr lang="en-US" sz="2000" dirty="0" err="1"/>
              <a:t>unifamiliales</a:t>
            </a:r>
            <a:r>
              <a:rPr lang="en-US" sz="2000" dirty="0"/>
              <a:t> : </a:t>
            </a:r>
            <a:r>
              <a:rPr lang="en-US" sz="2000" dirty="0" err="1"/>
              <a:t>N’éteignez</a:t>
            </a:r>
            <a:r>
              <a:rPr lang="en-US" sz="2000" dirty="0"/>
              <a:t> jamais </a:t>
            </a:r>
            <a:r>
              <a:rPr lang="en-US" sz="2000" dirty="0" err="1"/>
              <a:t>complètement</a:t>
            </a:r>
            <a:r>
              <a:rPr lang="en-US" sz="2000" dirty="0"/>
              <a:t> le </a:t>
            </a:r>
            <a:r>
              <a:rPr lang="en-US" sz="2000" dirty="0" err="1"/>
              <a:t>chauffage</a:t>
            </a:r>
            <a:r>
              <a:rPr lang="en-US" sz="2000" dirty="0"/>
              <a:t> pendant les </a:t>
            </a:r>
            <a:r>
              <a:rPr lang="en-US" sz="2000" dirty="0" err="1"/>
              <a:t>mois</a:t>
            </a:r>
            <a:r>
              <a:rPr lang="en-US" sz="2000" dirty="0"/>
              <a:t> </a:t>
            </a:r>
            <a:r>
              <a:rPr lang="en-US" sz="2000" dirty="0" err="1"/>
              <a:t>d’hiver</a:t>
            </a:r>
            <a:r>
              <a:rPr lang="en-US" sz="2000" dirty="0"/>
              <a:t>. 
Pour les immeubles </a:t>
            </a:r>
            <a:r>
              <a:rPr lang="en-US" sz="2000" dirty="0" err="1"/>
              <a:t>d’appartements</a:t>
            </a:r>
            <a:r>
              <a:rPr lang="en-US" sz="2000" dirty="0"/>
              <a:t>: </a:t>
            </a:r>
            <a:r>
              <a:rPr lang="en-US" sz="2000" dirty="0" err="1"/>
              <a:t>Lorsque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êtes</a:t>
            </a:r>
            <a:r>
              <a:rPr lang="en-US" sz="2000" dirty="0"/>
              <a:t> au travail pendant la </a:t>
            </a:r>
            <a:r>
              <a:rPr lang="en-US" sz="2000" dirty="0" err="1"/>
              <a:t>journée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absent pendant un </a:t>
            </a:r>
            <a:r>
              <a:rPr lang="en-US" sz="2000" dirty="0" err="1"/>
              <a:t>à</a:t>
            </a:r>
            <a:r>
              <a:rPr lang="en-US" sz="2000" dirty="0"/>
              <a:t> deux </a:t>
            </a:r>
            <a:r>
              <a:rPr lang="en-US" sz="2000" dirty="0" err="1"/>
              <a:t>jours</a:t>
            </a:r>
            <a:r>
              <a:rPr lang="en-US" sz="2000" dirty="0"/>
              <a:t> pendant les </a:t>
            </a:r>
            <a:r>
              <a:rPr lang="en-US" sz="2000" dirty="0" err="1"/>
              <a:t>mois</a:t>
            </a:r>
            <a:r>
              <a:rPr lang="en-US" sz="2000" dirty="0"/>
              <a:t> </a:t>
            </a:r>
            <a:r>
              <a:rPr lang="en-US" sz="2000" dirty="0" err="1"/>
              <a:t>d’hiver</a:t>
            </a:r>
            <a:r>
              <a:rPr lang="en-US" sz="2000" dirty="0"/>
              <a:t>, ne laissez pas les </a:t>
            </a:r>
            <a:r>
              <a:rPr lang="en-US" sz="2000" dirty="0" err="1"/>
              <a:t>vannes</a:t>
            </a:r>
            <a:r>
              <a:rPr lang="en-US" sz="2000" dirty="0"/>
              <a:t> de </a:t>
            </a:r>
            <a:r>
              <a:rPr lang="en-US" sz="2000" dirty="0" err="1"/>
              <a:t>radiateur</a:t>
            </a:r>
            <a:r>
              <a:rPr lang="en-US" sz="2000" dirty="0"/>
              <a:t> </a:t>
            </a:r>
            <a:r>
              <a:rPr lang="en-US" sz="2000" dirty="0" err="1"/>
              <a:t>complètement</a:t>
            </a:r>
            <a:r>
              <a:rPr lang="en-US" sz="2000" dirty="0"/>
              <a:t> </a:t>
            </a:r>
            <a:r>
              <a:rPr lang="en-US" sz="2000" dirty="0" err="1"/>
              <a:t>éteintes</a:t>
            </a:r>
            <a:r>
              <a:rPr lang="en-US" sz="2000" dirty="0"/>
              <a:t>. Laissez-les </a:t>
            </a:r>
            <a:r>
              <a:rPr lang="en-US" sz="2000" dirty="0" err="1"/>
              <a:t>à</a:t>
            </a:r>
            <a:r>
              <a:rPr lang="en-US" sz="2000" dirty="0"/>
              <a:t> un </a:t>
            </a:r>
            <a:r>
              <a:rPr lang="en-US" sz="2000" dirty="0" err="1"/>
              <a:t>degré</a:t>
            </a:r>
            <a:r>
              <a:rPr lang="en-US" sz="2000" dirty="0"/>
              <a:t> </a:t>
            </a:r>
            <a:r>
              <a:rPr lang="en-US" sz="2000" dirty="0" err="1"/>
              <a:t>inférieur</a:t>
            </a:r>
            <a:r>
              <a:rPr lang="en-US" sz="2000" dirty="0"/>
              <a:t> </a:t>
            </a:r>
            <a:r>
              <a:rPr lang="en-US" sz="2000" dirty="0" err="1"/>
              <a:t>afin</a:t>
            </a:r>
            <a:r>
              <a:rPr lang="en-US" sz="2000" dirty="0"/>
              <a:t> que les </a:t>
            </a:r>
            <a:r>
              <a:rPr lang="en-US" sz="2000" dirty="0" err="1"/>
              <a:t>locaux</a:t>
            </a:r>
            <a:r>
              <a:rPr lang="en-US" sz="2000" dirty="0"/>
              <a:t> ne </a:t>
            </a:r>
            <a:r>
              <a:rPr lang="en-US" sz="2000" dirty="0" err="1"/>
              <a:t>refroidissent</a:t>
            </a:r>
            <a:r>
              <a:rPr lang="en-US" sz="2000" dirty="0"/>
              <a:t> pas </a:t>
            </a:r>
            <a:r>
              <a:rPr lang="en-US" sz="2000" dirty="0" err="1"/>
              <a:t>complètement</a:t>
            </a:r>
            <a:r>
              <a:rPr lang="en-US" sz="2000" dirty="0"/>
              <a:t>.
</a:t>
            </a:r>
            <a:r>
              <a:rPr lang="en-US" sz="2000" dirty="0" err="1"/>
              <a:t>Lorsque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les </a:t>
            </a:r>
            <a:r>
              <a:rPr lang="en-US" sz="2000" dirty="0" err="1"/>
              <a:t>fermez</a:t>
            </a:r>
            <a:r>
              <a:rPr lang="en-US" sz="2000" dirty="0"/>
              <a:t> </a:t>
            </a:r>
            <a:r>
              <a:rPr lang="en-US" sz="2000" dirty="0" err="1"/>
              <a:t>complètement</a:t>
            </a:r>
            <a:r>
              <a:rPr lang="en-US" sz="2000" dirty="0"/>
              <a:t> après </a:t>
            </a:r>
            <a:r>
              <a:rPr lang="en-US" sz="2000" dirty="0" err="1"/>
              <a:t>qu’ils</a:t>
            </a:r>
            <a:r>
              <a:rPr lang="en-US" sz="2000" dirty="0"/>
              <a:t> </a:t>
            </a:r>
            <a:r>
              <a:rPr lang="en-US" sz="2000" dirty="0" err="1"/>
              <a:t>ont</a:t>
            </a:r>
            <a:r>
              <a:rPr lang="en-US" sz="2000" dirty="0"/>
              <a:t>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allumés</a:t>
            </a:r>
            <a:r>
              <a:rPr lang="en-US" sz="2000" dirty="0"/>
              <a:t>, les </a:t>
            </a:r>
            <a:r>
              <a:rPr lang="en-US" sz="2000" dirty="0" err="1"/>
              <a:t>radiateurs</a:t>
            </a:r>
            <a:r>
              <a:rPr lang="en-US" sz="2000" dirty="0"/>
              <a:t> </a:t>
            </a:r>
            <a:r>
              <a:rPr lang="en-US" sz="2000" dirty="0" err="1"/>
              <a:t>consommeront</a:t>
            </a:r>
            <a:r>
              <a:rPr lang="en-US" sz="2000" dirty="0"/>
              <a:t> plus de temps et </a:t>
            </a:r>
            <a:r>
              <a:rPr lang="en-US" sz="2000" dirty="0" err="1"/>
              <a:t>d’énergie</a:t>
            </a:r>
            <a:r>
              <a:rPr lang="en-US" sz="2000" dirty="0"/>
              <a:t> pour chauffer la pièce déjà </a:t>
            </a:r>
            <a:r>
              <a:rPr lang="en-US" sz="2000" dirty="0" err="1"/>
              <a:t>complètement</a:t>
            </a:r>
            <a:r>
              <a:rPr lang="en-US" sz="2000" dirty="0"/>
              <a:t> </a:t>
            </a:r>
            <a:r>
              <a:rPr lang="en-US" sz="2000" dirty="0" err="1"/>
              <a:t>refroidie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257100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en-GB" dirty="0"/>
              <a:t>6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Utilisez-vous</a:t>
            </a:r>
            <a:r>
              <a:rPr lang="en-US" sz="2000" dirty="0"/>
              <a:t> des </a:t>
            </a:r>
            <a:r>
              <a:rPr lang="en-US" sz="2000" dirty="0" err="1"/>
              <a:t>chaudières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gaz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condensation?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11DE8-6B18-4914-9DA5-854567D521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38" y="1888972"/>
            <a:ext cx="2394984" cy="397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9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36" y="1663810"/>
            <a:ext cx="3236976" cy="4069080"/>
          </a:xfrm>
        </p:spPr>
        <p:txBody>
          <a:bodyPr/>
          <a:lstStyle/>
          <a:p>
            <a:r>
              <a:rPr lang="en-US" dirty="0" err="1"/>
              <a:t>Chauffage</a:t>
            </a:r>
            <a:r>
              <a:rPr lang="en-US" dirty="0"/>
              <a:t> avec </a:t>
            </a:r>
            <a:r>
              <a:rPr lang="en-US" dirty="0" err="1"/>
              <a:t>chaudières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condensation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Les </a:t>
            </a:r>
            <a:r>
              <a:rPr lang="en-US" sz="2000" dirty="0" err="1"/>
              <a:t>chaudières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gaz</a:t>
            </a:r>
            <a:r>
              <a:rPr lang="en-US" sz="2000" dirty="0"/>
              <a:t> </a:t>
            </a:r>
            <a:r>
              <a:rPr lang="en-US" sz="2000" dirty="0" err="1"/>
              <a:t>modernes</a:t>
            </a:r>
            <a:r>
              <a:rPr lang="en-US" sz="2000" dirty="0"/>
              <a:t>, </a:t>
            </a:r>
            <a:r>
              <a:rPr lang="en-US" sz="2000" dirty="0" err="1"/>
              <a:t>appelées</a:t>
            </a:r>
            <a:r>
              <a:rPr lang="en-US" sz="2000" dirty="0"/>
              <a:t> « </a:t>
            </a:r>
            <a:r>
              <a:rPr lang="en-US" sz="2000" dirty="0" err="1"/>
              <a:t>chaudières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gaz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condensation », </a:t>
            </a:r>
            <a:r>
              <a:rPr lang="en-US" sz="2000" dirty="0" err="1"/>
              <a:t>fonctionnent</a:t>
            </a:r>
            <a:r>
              <a:rPr lang="en-US" sz="2000" dirty="0"/>
              <a:t> de manière </a:t>
            </a:r>
            <a:r>
              <a:rPr lang="en-US" sz="2000" dirty="0" err="1"/>
              <a:t>exclusivement</a:t>
            </a:r>
            <a:r>
              <a:rPr lang="en-US" sz="2000" dirty="0"/>
              <a:t> </a:t>
            </a:r>
            <a:r>
              <a:rPr lang="en-US" sz="2000" dirty="0" err="1"/>
              <a:t>efficace</a:t>
            </a:r>
            <a:r>
              <a:rPr lang="en-US" sz="2000" dirty="0"/>
              <a:t> et </a:t>
            </a:r>
            <a:r>
              <a:rPr lang="en-US" sz="2000" dirty="0" err="1"/>
              <a:t>économe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énergie</a:t>
            </a:r>
            <a:r>
              <a:rPr lang="en-US" sz="2000" dirty="0"/>
              <a:t>. Par rapport aux nouveaux </a:t>
            </a:r>
            <a:r>
              <a:rPr lang="en-US" sz="2000" dirty="0" err="1"/>
              <a:t>appareils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gaz</a:t>
            </a:r>
            <a:r>
              <a:rPr lang="en-US" sz="2000" dirty="0"/>
              <a:t> conventionnels, les </a:t>
            </a:r>
            <a:r>
              <a:rPr lang="en-US" sz="2000" dirty="0" err="1"/>
              <a:t>chaudières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gaz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condensation </a:t>
            </a:r>
            <a:r>
              <a:rPr lang="en-US" sz="2000" dirty="0" err="1"/>
              <a:t>modernes</a:t>
            </a:r>
            <a:r>
              <a:rPr lang="en-US" sz="2000" dirty="0"/>
              <a:t> </a:t>
            </a:r>
            <a:r>
              <a:rPr lang="en-US" sz="2000" dirty="0" err="1"/>
              <a:t>peuvent</a:t>
            </a:r>
            <a:r>
              <a:rPr lang="en-US" sz="2000" dirty="0"/>
              <a:t> </a:t>
            </a:r>
            <a:r>
              <a:rPr lang="en-US" sz="2000" dirty="0" err="1"/>
              <a:t>économiser</a:t>
            </a:r>
            <a:r>
              <a:rPr lang="en-US" sz="2000" dirty="0"/>
              <a:t> environ 15% de </a:t>
            </a:r>
            <a:r>
              <a:rPr lang="en-US" sz="2000" dirty="0" err="1"/>
              <a:t>consommation</a:t>
            </a:r>
            <a:r>
              <a:rPr lang="en-US" sz="2000" dirty="0"/>
              <a:t> </a:t>
            </a:r>
            <a:r>
              <a:rPr lang="en-US" sz="2000" dirty="0" err="1"/>
              <a:t>d’énergie</a:t>
            </a:r>
            <a:r>
              <a:rPr lang="en-US" sz="2000" dirty="0"/>
              <a:t>. </a:t>
            </a: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économies</a:t>
            </a:r>
            <a:r>
              <a:rPr lang="en-US" sz="2000" dirty="0"/>
              <a:t> </a:t>
            </a:r>
            <a:r>
              <a:rPr lang="en-US" sz="2000" dirty="0" err="1"/>
              <a:t>ont</a:t>
            </a:r>
            <a:r>
              <a:rPr lang="en-US" sz="2000" dirty="0"/>
              <a:t> </a:t>
            </a:r>
            <a:r>
              <a:rPr lang="en-US" sz="2000" dirty="0" err="1"/>
              <a:t>rapidement</a:t>
            </a:r>
            <a:r>
              <a:rPr lang="en-US" sz="2000" dirty="0"/>
              <a:t> </a:t>
            </a:r>
            <a:r>
              <a:rPr lang="en-US" sz="2000" dirty="0" err="1"/>
              <a:t>dépassé</a:t>
            </a:r>
            <a:r>
              <a:rPr lang="en-US" sz="2000" dirty="0"/>
              <a:t> les 30 % par rapport aux </a:t>
            </a:r>
            <a:r>
              <a:rPr lang="en-US" sz="2000" dirty="0" err="1"/>
              <a:t>chaudières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gaz</a:t>
            </a:r>
            <a:r>
              <a:rPr lang="en-US" sz="2000" dirty="0"/>
              <a:t> </a:t>
            </a:r>
            <a:r>
              <a:rPr lang="en-US" sz="2000" dirty="0" err="1"/>
              <a:t>obsolètes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flamme</a:t>
            </a:r>
            <a:r>
              <a:rPr lang="en-US" sz="2000" dirty="0"/>
              <a:t> </a:t>
            </a:r>
            <a:r>
              <a:rPr lang="en-US" sz="2000" dirty="0" err="1"/>
              <a:t>pilote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63627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en-GB" dirty="0"/>
              <a:t>7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Pendant </a:t>
            </a:r>
            <a:r>
              <a:rPr lang="en-US" sz="2000" dirty="0" err="1"/>
              <a:t>l’hiver</a:t>
            </a:r>
            <a:r>
              <a:rPr lang="en-US" sz="2000" dirty="0"/>
              <a:t>, </a:t>
            </a:r>
            <a:r>
              <a:rPr lang="en-US" sz="2000" dirty="0" err="1"/>
              <a:t>aérez-vous</a:t>
            </a:r>
            <a:r>
              <a:rPr lang="en-US" sz="2000" dirty="0"/>
              <a:t> </a:t>
            </a:r>
            <a:r>
              <a:rPr lang="en-US" sz="2000" dirty="0" err="1"/>
              <a:t>souvent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maison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laissant</a:t>
            </a:r>
            <a:r>
              <a:rPr lang="en-US" sz="2000" dirty="0"/>
              <a:t> </a:t>
            </a:r>
            <a:r>
              <a:rPr lang="en-US" sz="2000" dirty="0" err="1"/>
              <a:t>vos</a:t>
            </a:r>
            <a:r>
              <a:rPr lang="en-US" sz="2000" dirty="0"/>
              <a:t> </a:t>
            </a:r>
            <a:r>
              <a:rPr lang="en-US" sz="2000" dirty="0" err="1"/>
              <a:t>fenêtres</a:t>
            </a:r>
            <a:r>
              <a:rPr lang="en-US" sz="2000" dirty="0"/>
              <a:t> </a:t>
            </a:r>
            <a:r>
              <a:rPr lang="en-US" sz="2000" dirty="0" err="1"/>
              <a:t>légèrement</a:t>
            </a:r>
            <a:r>
              <a:rPr lang="en-US" sz="2000" dirty="0"/>
              <a:t> ouvertes pendant de </a:t>
            </a:r>
            <a:r>
              <a:rPr lang="en-US" sz="2000" dirty="0" err="1"/>
              <a:t>longues</a:t>
            </a:r>
            <a:r>
              <a:rPr lang="en-US" sz="2000" dirty="0"/>
              <a:t> </a:t>
            </a:r>
            <a:r>
              <a:rPr lang="en-US" sz="2000" dirty="0" err="1"/>
              <a:t>périodes</a:t>
            </a:r>
            <a:r>
              <a:rPr lang="en-US" sz="2000" dirty="0"/>
              <a:t>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6C2D6-371C-4E9B-8E87-EC1FFC07B3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96" y="2464342"/>
            <a:ext cx="2824412" cy="42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82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89" y="1595429"/>
            <a:ext cx="3236976" cy="40690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Aérez</a:t>
            </a:r>
            <a:r>
              <a:rPr lang="en-US" dirty="0"/>
              <a:t> </a:t>
            </a:r>
            <a:r>
              <a:rPr lang="en-US" dirty="0" err="1"/>
              <a:t>régulièrement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locaux</a:t>
            </a:r>
            <a:br>
              <a:rPr lang="en-US" dirty="0"/>
            </a:br>
            <a:r>
              <a:rPr lang="en-US" dirty="0"/>
              <a:t>et pour de </a:t>
            </a:r>
            <a:r>
              <a:rPr lang="en-US" dirty="0" err="1"/>
              <a:t>courtes</a:t>
            </a:r>
            <a:r>
              <a:rPr lang="en-US" dirty="0"/>
              <a:t> </a:t>
            </a:r>
            <a:r>
              <a:rPr lang="en-US" dirty="0" err="1"/>
              <a:t>périodes</a:t>
            </a:r>
            <a:r>
              <a:rPr lang="en-US" dirty="0"/>
              <a:t> de temps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Aérez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maison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ouvrant</a:t>
            </a:r>
            <a:r>
              <a:rPr lang="en-US" sz="2000" dirty="0"/>
              <a:t> </a:t>
            </a:r>
            <a:r>
              <a:rPr lang="en-US" sz="2000" dirty="0" err="1"/>
              <a:t>complètement</a:t>
            </a:r>
            <a:r>
              <a:rPr lang="en-US" sz="2000" dirty="0"/>
              <a:t> </a:t>
            </a:r>
            <a:r>
              <a:rPr lang="en-US" sz="2000" dirty="0" err="1"/>
              <a:t>vos</a:t>
            </a:r>
            <a:r>
              <a:rPr lang="en-US" sz="2000" dirty="0"/>
              <a:t> </a:t>
            </a:r>
            <a:r>
              <a:rPr lang="en-US" sz="2000" dirty="0" err="1"/>
              <a:t>fenêtres</a:t>
            </a:r>
            <a:r>
              <a:rPr lang="en-US" sz="2000" dirty="0"/>
              <a:t> pendant </a:t>
            </a:r>
            <a:r>
              <a:rPr lang="en-US" sz="2000" dirty="0" err="1"/>
              <a:t>quelques</a:t>
            </a:r>
            <a:r>
              <a:rPr lang="en-US" sz="2000" dirty="0"/>
              <a:t> minutes </a:t>
            </a:r>
            <a:r>
              <a:rPr lang="en-US" sz="2000" dirty="0" err="1"/>
              <a:t>toutes</a:t>
            </a:r>
            <a:r>
              <a:rPr lang="en-US" sz="2000" dirty="0"/>
              <a:t> les trois </a:t>
            </a:r>
            <a:r>
              <a:rPr lang="en-US" sz="2000" dirty="0" err="1"/>
              <a:t>heures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hiver. Pour un </a:t>
            </a:r>
            <a:r>
              <a:rPr lang="en-US" sz="2000" dirty="0" err="1"/>
              <a:t>effet</a:t>
            </a:r>
            <a:r>
              <a:rPr lang="en-US" sz="2000" dirty="0"/>
              <a:t> maximal, </a:t>
            </a:r>
            <a:r>
              <a:rPr lang="en-US" sz="2000" dirty="0" err="1"/>
              <a:t>ouvrez</a:t>
            </a:r>
            <a:r>
              <a:rPr lang="en-US" sz="2000" dirty="0"/>
              <a:t> les </a:t>
            </a:r>
            <a:r>
              <a:rPr lang="en-US" sz="2000" dirty="0" err="1"/>
              <a:t>fenêtres</a:t>
            </a:r>
            <a:r>
              <a:rPr lang="en-US" sz="2000" dirty="0"/>
              <a:t> et les </a:t>
            </a:r>
            <a:r>
              <a:rPr lang="en-US" sz="2000" dirty="0" err="1"/>
              <a:t>portes</a:t>
            </a:r>
            <a:r>
              <a:rPr lang="en-US" sz="2000" dirty="0"/>
              <a:t> qui se font face. </a:t>
            </a:r>
            <a:r>
              <a:rPr lang="en-US" sz="2000" dirty="0" err="1"/>
              <a:t>Cela</a:t>
            </a:r>
            <a:r>
              <a:rPr lang="en-US" sz="2000" dirty="0"/>
              <a:t> </a:t>
            </a:r>
            <a:r>
              <a:rPr lang="en-US" sz="2000" dirty="0" err="1"/>
              <a:t>améliorera</a:t>
            </a:r>
            <a:r>
              <a:rPr lang="en-US" sz="2000" dirty="0"/>
              <a:t> la </a:t>
            </a:r>
            <a:r>
              <a:rPr lang="en-US" sz="2000" dirty="0" err="1"/>
              <a:t>qualité</a:t>
            </a:r>
            <a:r>
              <a:rPr lang="en-US" sz="2000" dirty="0"/>
              <a:t> de </a:t>
            </a:r>
            <a:r>
              <a:rPr lang="en-US" sz="2000" dirty="0" err="1"/>
              <a:t>l’air</a:t>
            </a:r>
            <a:r>
              <a:rPr lang="en-US" sz="2000" dirty="0"/>
              <a:t> dans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maison</a:t>
            </a:r>
            <a:r>
              <a:rPr lang="en-US" sz="2000" dirty="0"/>
              <a:t> et </a:t>
            </a:r>
            <a:r>
              <a:rPr lang="en-US" sz="2000" dirty="0" err="1"/>
              <a:t>réduira</a:t>
            </a:r>
            <a:r>
              <a:rPr lang="en-US" sz="2000" dirty="0"/>
              <a:t> les </a:t>
            </a:r>
            <a:r>
              <a:rPr lang="en-US" sz="2000" dirty="0" err="1"/>
              <a:t>coûts</a:t>
            </a:r>
            <a:r>
              <a:rPr lang="en-US" sz="2000" dirty="0"/>
              <a:t> de </a:t>
            </a:r>
            <a:r>
              <a:rPr lang="en-US" sz="2000" dirty="0" err="1"/>
              <a:t>chauffage</a:t>
            </a:r>
            <a:r>
              <a:rPr lang="en-US" sz="2000" dirty="0"/>
              <a:t> par opposition </a:t>
            </a:r>
            <a:r>
              <a:rPr lang="en-US" sz="2000" dirty="0" err="1"/>
              <a:t>à</a:t>
            </a:r>
            <a:r>
              <a:rPr lang="en-US" sz="2000" dirty="0"/>
              <a:t> la ventilation avec des </a:t>
            </a:r>
            <a:r>
              <a:rPr lang="en-US" sz="2000" dirty="0" err="1"/>
              <a:t>fenêtres</a:t>
            </a:r>
            <a:r>
              <a:rPr lang="en-US" sz="2000" dirty="0"/>
              <a:t> </a:t>
            </a:r>
            <a:r>
              <a:rPr lang="en-US" sz="2000" dirty="0" err="1"/>
              <a:t>inclinées</a:t>
            </a:r>
            <a:r>
              <a:rPr lang="en-US" sz="2000" dirty="0"/>
              <a:t>. Ne laissez pas les </a:t>
            </a:r>
            <a:r>
              <a:rPr lang="en-US" sz="2000" dirty="0" err="1"/>
              <a:t>fenêtres</a:t>
            </a:r>
            <a:r>
              <a:rPr lang="en-US" sz="2000" dirty="0"/>
              <a:t> </a:t>
            </a:r>
            <a:r>
              <a:rPr lang="en-US" sz="2000" dirty="0" err="1"/>
              <a:t>partiellement</a:t>
            </a:r>
            <a:r>
              <a:rPr lang="en-US" sz="2000" dirty="0"/>
              <a:t> ouvertes </a:t>
            </a:r>
            <a:r>
              <a:rPr lang="en-US" sz="2000" dirty="0" err="1"/>
              <a:t>constamment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52380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en-GB" dirty="0"/>
              <a:t>8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Pendant </a:t>
            </a:r>
            <a:r>
              <a:rPr lang="en-US" sz="2000" dirty="0" err="1"/>
              <a:t>l’été</a:t>
            </a:r>
            <a:r>
              <a:rPr lang="en-US" sz="2000" dirty="0"/>
              <a:t>, </a:t>
            </a:r>
            <a:r>
              <a:rPr lang="en-US" sz="2000" dirty="0" err="1"/>
              <a:t>aérez-vous</a:t>
            </a:r>
            <a:r>
              <a:rPr lang="en-US" sz="2000" dirty="0"/>
              <a:t> </a:t>
            </a:r>
            <a:r>
              <a:rPr lang="en-US" sz="2000" dirty="0" err="1"/>
              <a:t>souvent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maison</a:t>
            </a:r>
            <a:r>
              <a:rPr lang="en-US" sz="2000" dirty="0"/>
              <a:t> pendant la </a:t>
            </a:r>
            <a:r>
              <a:rPr lang="en-US" sz="2000" dirty="0" err="1"/>
              <a:t>journée</a:t>
            </a:r>
            <a:r>
              <a:rPr lang="en-US" sz="2000" dirty="0"/>
              <a:t>?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9511A-843C-4874-8F44-A7E3A3F7A0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6" y="2246843"/>
            <a:ext cx="4815707" cy="29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1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 </a:t>
            </a:r>
            <a:r>
              <a:rPr lang="en-US" dirty="0" err="1"/>
              <a:t>rêve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nuit</a:t>
            </a:r>
            <a:r>
              <a:rPr lang="en-US" dirty="0"/>
              <a:t> </a:t>
            </a:r>
            <a:r>
              <a:rPr lang="en-US" dirty="0" err="1"/>
              <a:t>d’été</a:t>
            </a:r>
            <a:r>
              <a:rPr lang="en-US" dirty="0"/>
              <a:t>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été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gardez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vos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fenêtres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fermées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toute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journée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lorsque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températures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extérieures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élevées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. Au lieu de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cela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ouvrez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fenêtres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quand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il fait sombre pour profiter de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l’air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extérieur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plus frais et plus sec.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Cela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empêche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généralement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réchauffement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votre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maison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créant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environnement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agréable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sans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avoir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besoin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climatisation</a:t>
            </a:r>
            <a:r>
              <a:rPr lang="en-GB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bg-BG" sz="1800" dirty="0">
              <a:effectLst/>
              <a:latin typeface="Avenir Next LT Pro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3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Utilisez-vous</a:t>
            </a:r>
            <a:r>
              <a:rPr lang="en-US" sz="2000" dirty="0"/>
              <a:t> des </a:t>
            </a:r>
            <a:r>
              <a:rPr lang="en-US" sz="2000" dirty="0" err="1"/>
              <a:t>méthodes</a:t>
            </a:r>
            <a:r>
              <a:rPr lang="en-US" sz="2000" dirty="0"/>
              <a:t> pour </a:t>
            </a:r>
            <a:r>
              <a:rPr lang="en-US" sz="2000" dirty="0" err="1"/>
              <a:t>contrôler</a:t>
            </a:r>
            <a:r>
              <a:rPr lang="en-US" sz="2000" dirty="0"/>
              <a:t> la </a:t>
            </a:r>
            <a:r>
              <a:rPr lang="en-US" sz="2000" dirty="0" err="1"/>
              <a:t>quantité</a:t>
            </a:r>
            <a:r>
              <a:rPr lang="en-US" sz="2000" dirty="0"/>
              <a:t> de lumière </a:t>
            </a:r>
            <a:r>
              <a:rPr lang="en-US" sz="2000" dirty="0" err="1"/>
              <a:t>solaire</a:t>
            </a:r>
            <a:r>
              <a:rPr lang="en-US" sz="2000" dirty="0"/>
              <a:t> qui </a:t>
            </a:r>
            <a:r>
              <a:rPr lang="en-US" sz="2000" dirty="0" err="1"/>
              <a:t>atteint</a:t>
            </a:r>
            <a:r>
              <a:rPr lang="en-US" sz="2000" dirty="0"/>
              <a:t> </a:t>
            </a:r>
            <a:r>
              <a:rPr lang="en-US" sz="2000" dirty="0" err="1"/>
              <a:t>l’intérieur</a:t>
            </a:r>
            <a:r>
              <a:rPr lang="en-US" sz="2000" dirty="0"/>
              <a:t> de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maison</a:t>
            </a:r>
            <a:r>
              <a:rPr lang="en-US" sz="2000" dirty="0"/>
              <a:t>?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7A61E-6498-4BAC-B0F8-C92B286A1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6" y="2528515"/>
            <a:ext cx="4951136" cy="32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91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en-GB" dirty="0"/>
              <a:t>9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Chauffez-vous</a:t>
            </a:r>
            <a:r>
              <a:rPr lang="en-US" sz="2000" dirty="0"/>
              <a:t> </a:t>
            </a:r>
            <a:r>
              <a:rPr lang="en-US" sz="2000" dirty="0" err="1"/>
              <a:t>parfois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salle de </a:t>
            </a:r>
            <a:r>
              <a:rPr lang="en-US" sz="2000" dirty="0" err="1"/>
              <a:t>bain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l’aide</a:t>
            </a:r>
            <a:r>
              <a:rPr lang="en-US" sz="2000" dirty="0"/>
              <a:t> de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chaudière</a:t>
            </a:r>
            <a:r>
              <a:rPr lang="en-US" sz="2000" dirty="0"/>
              <a:t>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B0A26-3A13-49C5-A0DC-6C4E53BD15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6" y="2076487"/>
            <a:ext cx="4859532" cy="32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89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88" y="1595429"/>
            <a:ext cx="3236976" cy="4069080"/>
          </a:xfrm>
        </p:spPr>
        <p:txBody>
          <a:bodyPr>
            <a:normAutofit/>
          </a:bodyPr>
          <a:lstStyle/>
          <a:p>
            <a:r>
              <a:rPr lang="en-US" dirty="0"/>
              <a:t>Ne </a:t>
            </a:r>
            <a:r>
              <a:rPr lang="en-US" dirty="0" err="1"/>
              <a:t>chauffez</a:t>
            </a:r>
            <a:r>
              <a:rPr lang="en-US" dirty="0"/>
              <a:t> pas la salle de </a:t>
            </a:r>
            <a:r>
              <a:rPr lang="en-US" dirty="0" err="1"/>
              <a:t>bain</a:t>
            </a:r>
            <a:r>
              <a:rPr lang="en-US" dirty="0"/>
              <a:t> par la </a:t>
            </a:r>
            <a:r>
              <a:rPr lang="en-US" dirty="0" err="1"/>
              <a:t>chaudière</a:t>
            </a:r>
            <a:r>
              <a:rPr lang="en-US" dirty="0"/>
              <a:t>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N’augmentez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pas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inutilement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température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votre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chaudière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Gardez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température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minimale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suffisante pour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vos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besoins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pas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inférieure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60 ° C.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Cela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permettra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d’économiser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l’énergie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. Des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températures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inférieures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60 ° C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fournissent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des conditions pour le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développement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bactéries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pathogènes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en-US" sz="1800" dirty="0">
              <a:solidFill>
                <a:srgbClr val="000000"/>
              </a:solidFill>
              <a:effectLst/>
              <a:latin typeface="Avenir Next LT Pro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00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2EA79-AF95-4512-9D7E-2102C44E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9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AT" dirty="0"/>
              <a:t>Conseils </a:t>
            </a:r>
            <a:r>
              <a:rPr lang="de-AT" dirty="0" err="1"/>
              <a:t>supplémentaires</a:t>
            </a:r>
            <a:r>
              <a:rPr lang="de-AT" dirty="0"/>
              <a:t> </a:t>
            </a:r>
            <a:r>
              <a:rPr lang="de-AT" dirty="0" err="1"/>
              <a:t>pour</a:t>
            </a:r>
            <a:r>
              <a:rPr lang="de-AT" dirty="0"/>
              <a:t> </a:t>
            </a:r>
            <a:r>
              <a:rPr lang="de-AT" dirty="0" err="1"/>
              <a:t>économiser</a:t>
            </a:r>
            <a:r>
              <a:rPr lang="de-AT" dirty="0"/>
              <a:t> </a:t>
            </a:r>
            <a:r>
              <a:rPr lang="de-AT" dirty="0" err="1"/>
              <a:t>sur</a:t>
            </a:r>
            <a:r>
              <a:rPr lang="de-AT" dirty="0"/>
              <a:t> le </a:t>
            </a:r>
            <a:r>
              <a:rPr lang="de-AT" dirty="0" err="1"/>
              <a:t>chauffage</a:t>
            </a:r>
            <a:r>
              <a:rPr lang="de-AT" dirty="0"/>
              <a:t>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BEE6BA-9B9D-4D95-A45D-70FE2C7F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76" y="2122111"/>
            <a:ext cx="9426526" cy="385974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Choisissez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 de </a:t>
            </a:r>
            <a:r>
              <a:rPr lang="en-US" dirty="0" err="1"/>
              <a:t>chauffage</a:t>
            </a:r>
            <a:r>
              <a:rPr lang="en-US" dirty="0"/>
              <a:t> </a:t>
            </a:r>
            <a:r>
              <a:rPr lang="en-US" dirty="0" err="1"/>
              <a:t>économe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énergie</a:t>
            </a:r>
            <a:r>
              <a:rPr lang="en-US" dirty="0"/>
              <a:t>
</a:t>
            </a:r>
            <a:r>
              <a:rPr lang="en-US" dirty="0" err="1"/>
              <a:t>Utilisez</a:t>
            </a:r>
            <a:r>
              <a:rPr lang="en-US" dirty="0"/>
              <a:t> </a:t>
            </a:r>
            <a:r>
              <a:rPr lang="en-US" dirty="0" err="1"/>
              <a:t>judicieusement</a:t>
            </a:r>
            <a:r>
              <a:rPr lang="en-US" dirty="0"/>
              <a:t> les </a:t>
            </a:r>
            <a:r>
              <a:rPr lang="en-US" dirty="0" err="1"/>
              <a:t>couvre-fenêtres</a:t>
            </a:r>
            <a:r>
              <a:rPr lang="en-US" dirty="0"/>
              <a:t> – </a:t>
            </a:r>
            <a:r>
              <a:rPr lang="en-US" dirty="0" err="1"/>
              <a:t>contre</a:t>
            </a:r>
            <a:r>
              <a:rPr lang="en-US" dirty="0"/>
              <a:t> le soleil pour </a:t>
            </a:r>
            <a:r>
              <a:rPr lang="en-US" dirty="0" err="1"/>
              <a:t>garder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maison</a:t>
            </a:r>
            <a:r>
              <a:rPr lang="en-US" dirty="0"/>
              <a:t> </a:t>
            </a:r>
            <a:r>
              <a:rPr lang="en-US" dirty="0" err="1"/>
              <a:t>fraîche</a:t>
            </a:r>
            <a:r>
              <a:rPr lang="en-US" dirty="0"/>
              <a:t> / </a:t>
            </a:r>
            <a:r>
              <a:rPr lang="en-US" dirty="0" err="1"/>
              <a:t>contre</a:t>
            </a:r>
            <a:r>
              <a:rPr lang="en-US" dirty="0"/>
              <a:t> le </a:t>
            </a:r>
            <a:r>
              <a:rPr lang="en-US" dirty="0" err="1"/>
              <a:t>froid</a:t>
            </a:r>
            <a:r>
              <a:rPr lang="en-US" dirty="0"/>
              <a:t> pour </a:t>
            </a:r>
            <a:r>
              <a:rPr lang="en-US" dirty="0" err="1"/>
              <a:t>vous</a:t>
            </a:r>
            <a:r>
              <a:rPr lang="en-US" dirty="0"/>
              <a:t> assurer que la </a:t>
            </a:r>
            <a:r>
              <a:rPr lang="en-US" dirty="0" err="1"/>
              <a:t>chaleur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conservée</a:t>
            </a:r>
            <a:r>
              <a:rPr lang="en-US" dirty="0"/>
              <a:t> dans la pièce et </a:t>
            </a:r>
            <a:r>
              <a:rPr lang="en-US" dirty="0" err="1"/>
              <a:t>n’est</a:t>
            </a:r>
            <a:r>
              <a:rPr lang="en-US" dirty="0"/>
              <a:t> pas </a:t>
            </a:r>
            <a:r>
              <a:rPr lang="en-US" dirty="0" err="1"/>
              <a:t>gaspillée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rapidement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fenêtres</a:t>
            </a:r>
            <a:r>
              <a:rPr lang="en-US" dirty="0"/>
              <a:t> (mal </a:t>
            </a:r>
            <a:r>
              <a:rPr lang="en-US" dirty="0" err="1"/>
              <a:t>isolées</a:t>
            </a:r>
            <a:r>
              <a:rPr lang="en-US" dirty="0"/>
              <a:t>)
</a:t>
            </a:r>
            <a:r>
              <a:rPr lang="en-US" dirty="0" err="1"/>
              <a:t>Appliquez</a:t>
            </a:r>
            <a:r>
              <a:rPr lang="en-US" dirty="0"/>
              <a:t> un </a:t>
            </a:r>
            <a:r>
              <a:rPr lang="en-US" dirty="0" err="1"/>
              <a:t>revêtement</a:t>
            </a:r>
            <a:r>
              <a:rPr lang="en-US" dirty="0"/>
              <a:t> </a:t>
            </a:r>
            <a:r>
              <a:rPr lang="en-US" dirty="0" err="1"/>
              <a:t>réfléchissant</a:t>
            </a:r>
            <a:r>
              <a:rPr lang="en-US" dirty="0"/>
              <a:t> sur le </a:t>
            </a:r>
            <a:r>
              <a:rPr lang="en-US" dirty="0" err="1"/>
              <a:t>verre</a:t>
            </a:r>
            <a:r>
              <a:rPr lang="en-US" dirty="0"/>
              <a:t> de </a:t>
            </a:r>
            <a:r>
              <a:rPr lang="en-US" dirty="0" err="1"/>
              <a:t>fenêtre</a:t>
            </a:r>
            <a:r>
              <a:rPr lang="en-US" dirty="0"/>
              <a:t> pour </a:t>
            </a:r>
            <a:r>
              <a:rPr lang="en-US" dirty="0" err="1"/>
              <a:t>réduire</a:t>
            </a:r>
            <a:r>
              <a:rPr lang="en-US" dirty="0"/>
              <a:t> la </a:t>
            </a:r>
            <a:r>
              <a:rPr lang="en-US" dirty="0" err="1"/>
              <a:t>quantité</a:t>
            </a:r>
            <a:r>
              <a:rPr lang="en-US" dirty="0"/>
              <a:t> de </a:t>
            </a:r>
            <a:r>
              <a:rPr lang="en-US" dirty="0" err="1"/>
              <a:t>chaleur</a:t>
            </a:r>
            <a:r>
              <a:rPr lang="en-US" dirty="0"/>
              <a:t> entrant dans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maison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8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Laissez le soleil </a:t>
            </a:r>
            <a:r>
              <a:rPr lang="en-US" dirty="0" err="1"/>
              <a:t>briller</a:t>
            </a:r>
            <a:r>
              <a:rPr lang="en-US" dirty="0"/>
              <a:t> 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souhaits</a:t>
            </a:r>
            <a:r>
              <a:rPr lang="en-US" dirty="0"/>
              <a:t>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Utilisez</a:t>
            </a:r>
            <a:r>
              <a:rPr lang="en-US" sz="2000" dirty="0"/>
              <a:t> des stores </a:t>
            </a:r>
            <a:r>
              <a:rPr lang="en-US" sz="2000" dirty="0" err="1"/>
              <a:t>externes</a:t>
            </a:r>
            <a:r>
              <a:rPr lang="en-US" sz="2000" dirty="0"/>
              <a:t>. De </a:t>
            </a: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en-US" sz="2000" dirty="0" err="1"/>
              <a:t>façon</a:t>
            </a:r>
            <a:r>
              <a:rPr lang="en-US" sz="2000" dirty="0"/>
              <a:t>,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réduirez</a:t>
            </a:r>
            <a:r>
              <a:rPr lang="en-US" sz="2000" dirty="0"/>
              <a:t> les </a:t>
            </a:r>
            <a:r>
              <a:rPr lang="en-US" sz="2000" dirty="0" err="1"/>
              <a:t>coûts</a:t>
            </a:r>
            <a:r>
              <a:rPr lang="en-US" sz="2000" dirty="0"/>
              <a:t> de </a:t>
            </a:r>
            <a:r>
              <a:rPr lang="en-US" sz="2000" dirty="0" err="1"/>
              <a:t>chauffage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utilisant</a:t>
            </a:r>
            <a:r>
              <a:rPr lang="en-US" sz="2000" dirty="0"/>
              <a:t> le soleil </a:t>
            </a:r>
            <a:r>
              <a:rPr lang="en-US" sz="2000" dirty="0" err="1"/>
              <a:t>d’hiver</a:t>
            </a:r>
            <a:r>
              <a:rPr lang="en-US" sz="2000" dirty="0"/>
              <a:t> plus bas pour un </a:t>
            </a:r>
            <a:r>
              <a:rPr lang="en-US" sz="2000" dirty="0" err="1"/>
              <a:t>chauffage</a:t>
            </a:r>
            <a:r>
              <a:rPr lang="en-US" sz="2000" dirty="0"/>
              <a:t> </a:t>
            </a:r>
            <a:r>
              <a:rPr lang="en-US" sz="2000" dirty="0" err="1"/>
              <a:t>supplémentaire</a:t>
            </a:r>
            <a:r>
              <a:rPr lang="en-US" sz="2000" dirty="0"/>
              <a:t> 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dépensant</a:t>
            </a:r>
            <a:r>
              <a:rPr lang="en-US" sz="2000" dirty="0"/>
              <a:t> </a:t>
            </a:r>
            <a:r>
              <a:rPr lang="en-US" sz="2000" dirty="0" err="1"/>
              <a:t>moins</a:t>
            </a:r>
            <a:r>
              <a:rPr lang="en-US" sz="2000" dirty="0"/>
              <a:t> pour </a:t>
            </a:r>
            <a:r>
              <a:rPr lang="en-US" sz="2000" dirty="0" err="1"/>
              <a:t>refroidir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maison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limitant</a:t>
            </a:r>
            <a:r>
              <a:rPr lang="en-US" sz="2000" dirty="0"/>
              <a:t> le soleil pendant </a:t>
            </a:r>
            <a:r>
              <a:rPr lang="en-US" sz="2000" dirty="0" err="1"/>
              <a:t>l’été</a:t>
            </a:r>
            <a:r>
              <a:rPr lang="en-US" sz="2000" dirty="0"/>
              <a:t>. Une </a:t>
            </a:r>
            <a:r>
              <a:rPr lang="en-US" sz="2000" dirty="0" err="1"/>
              <a:t>autre</a:t>
            </a:r>
            <a:r>
              <a:rPr lang="en-US" sz="2000" dirty="0"/>
              <a:t> </a:t>
            </a:r>
            <a:r>
              <a:rPr lang="en-US" sz="2000" dirty="0" err="1"/>
              <a:t>façon</a:t>
            </a:r>
            <a:r>
              <a:rPr lang="en-US" sz="2000" dirty="0"/>
              <a:t> </a:t>
            </a:r>
            <a:r>
              <a:rPr lang="en-US" sz="2000" dirty="0" err="1"/>
              <a:t>d’obtenir</a:t>
            </a:r>
            <a:r>
              <a:rPr lang="en-US" sz="2000" dirty="0"/>
              <a:t> un </a:t>
            </a:r>
            <a:r>
              <a:rPr lang="en-US" sz="2000" dirty="0" err="1"/>
              <a:t>tel</a:t>
            </a:r>
            <a:r>
              <a:rPr lang="en-US" sz="2000" dirty="0"/>
              <a:t> </a:t>
            </a:r>
            <a:r>
              <a:rPr lang="en-US" sz="2000" dirty="0" err="1"/>
              <a:t>effet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de planter un </a:t>
            </a:r>
            <a:r>
              <a:rPr lang="en-US" sz="2000" dirty="0" err="1"/>
              <a:t>arbre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feuilles</a:t>
            </a:r>
            <a:r>
              <a:rPr lang="en-US" sz="2000" dirty="0"/>
              <a:t> </a:t>
            </a:r>
            <a:r>
              <a:rPr lang="en-US" sz="2000" dirty="0" err="1"/>
              <a:t>caduques</a:t>
            </a:r>
            <a:r>
              <a:rPr lang="en-US" sz="2000" dirty="0"/>
              <a:t> sur le </a:t>
            </a:r>
            <a:r>
              <a:rPr lang="en-US" sz="2000" dirty="0" err="1"/>
              <a:t>côté</a:t>
            </a:r>
            <a:r>
              <a:rPr lang="en-US" sz="2000" dirty="0"/>
              <a:t> </a:t>
            </a:r>
            <a:r>
              <a:rPr lang="en-US" sz="2000" dirty="0" err="1"/>
              <a:t>sud</a:t>
            </a:r>
            <a:r>
              <a:rPr lang="en-US" sz="2000" dirty="0"/>
              <a:t> du </a:t>
            </a:r>
            <a:r>
              <a:rPr lang="en-US" sz="2000" dirty="0" err="1"/>
              <a:t>bâtiment</a:t>
            </a:r>
            <a:r>
              <a:rPr lang="en-US" sz="2000" dirty="0"/>
              <a:t>. Il </a:t>
            </a:r>
            <a:r>
              <a:rPr lang="en-US" sz="2000" dirty="0" err="1"/>
              <a:t>fournira</a:t>
            </a:r>
            <a:r>
              <a:rPr lang="en-US" sz="2000" dirty="0"/>
              <a:t> de </a:t>
            </a:r>
            <a:r>
              <a:rPr lang="en-US" sz="2000" dirty="0" err="1"/>
              <a:t>l’ombre</a:t>
            </a:r>
            <a:r>
              <a:rPr lang="en-US" sz="2000" dirty="0"/>
              <a:t> et un </a:t>
            </a:r>
            <a:r>
              <a:rPr lang="en-US" sz="2000" dirty="0" err="1"/>
              <a:t>soulagement</a:t>
            </a:r>
            <a:r>
              <a:rPr lang="en-US" sz="2000" dirty="0"/>
              <a:t> de la </a:t>
            </a:r>
            <a:r>
              <a:rPr lang="en-US" sz="2000" dirty="0" err="1"/>
              <a:t>chaleur</a:t>
            </a:r>
            <a:r>
              <a:rPr lang="en-US" sz="2000" dirty="0"/>
              <a:t> pendant </a:t>
            </a:r>
            <a:r>
              <a:rPr lang="en-US" sz="2000" dirty="0" err="1"/>
              <a:t>l’été</a:t>
            </a:r>
            <a:r>
              <a:rPr lang="en-US" sz="2000" dirty="0"/>
              <a:t>. </a:t>
            </a:r>
            <a:r>
              <a:rPr lang="en-US" sz="2000" dirty="0" err="1"/>
              <a:t>En</a:t>
            </a:r>
            <a:r>
              <a:rPr lang="en-US" sz="2000" dirty="0"/>
              <a:t> hiver, </a:t>
            </a:r>
            <a:r>
              <a:rPr lang="en-US" sz="2000" dirty="0" err="1"/>
              <a:t>en</a:t>
            </a:r>
            <a:r>
              <a:rPr lang="en-US" sz="2000" dirty="0"/>
              <a:t> raison du manque de </a:t>
            </a:r>
            <a:r>
              <a:rPr lang="en-US" sz="2000" dirty="0" err="1"/>
              <a:t>feuilles</a:t>
            </a:r>
            <a:r>
              <a:rPr lang="en-US" sz="2000" dirty="0"/>
              <a:t>, le soleil </a:t>
            </a:r>
            <a:r>
              <a:rPr lang="en-US" sz="2000" dirty="0" err="1"/>
              <a:t>passera</a:t>
            </a:r>
            <a:r>
              <a:rPr lang="en-US" sz="2000" dirty="0"/>
              <a:t> </a:t>
            </a:r>
            <a:r>
              <a:rPr lang="en-US" sz="2000" dirty="0" err="1"/>
              <a:t>presque</a:t>
            </a:r>
            <a:r>
              <a:rPr lang="en-US" sz="2000" dirty="0"/>
              <a:t> sans </a:t>
            </a:r>
            <a:r>
              <a:rPr lang="en-US" sz="2000" dirty="0" err="1"/>
              <a:t>entrave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travers </a:t>
            </a:r>
            <a:r>
              <a:rPr lang="en-US" sz="2000" dirty="0" err="1"/>
              <a:t>l’arbre</a:t>
            </a:r>
            <a:r>
              <a:rPr lang="en-US" sz="2000" dirty="0"/>
              <a:t> et dans le </a:t>
            </a:r>
            <a:r>
              <a:rPr lang="en-US" sz="2000" dirty="0" err="1"/>
              <a:t>bâtiment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16319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bg-BG" dirty="0"/>
              <a:t>2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Suivez-</a:t>
            </a:r>
            <a:r>
              <a:rPr lang="en-US" sz="2000" dirty="0" err="1"/>
              <a:t>vous</a:t>
            </a:r>
            <a:r>
              <a:rPr lang="en-US" sz="2000" dirty="0"/>
              <a:t> la </a:t>
            </a:r>
            <a:r>
              <a:rPr lang="en-US" sz="2000" dirty="0" err="1"/>
              <a:t>température</a:t>
            </a:r>
            <a:r>
              <a:rPr lang="en-US" sz="2000" dirty="0"/>
              <a:t> de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bâtiment</a:t>
            </a:r>
            <a:r>
              <a:rPr lang="en-US" sz="2000" dirty="0"/>
              <a:t>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BC1A1-0FDD-4DF5-ACB5-3B06C4F3FF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40" y="2154803"/>
            <a:ext cx="4828703" cy="31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6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 plus </a:t>
            </a:r>
            <a:r>
              <a:rPr lang="en-US" dirty="0" err="1"/>
              <a:t>chaud</a:t>
            </a:r>
            <a:r>
              <a:rPr lang="en-US" dirty="0"/>
              <a:t> / plus </a:t>
            </a:r>
            <a:r>
              <a:rPr lang="en-US" dirty="0" err="1"/>
              <a:t>froid</a:t>
            </a:r>
            <a:r>
              <a:rPr lang="en-US" dirty="0"/>
              <a:t> que </a:t>
            </a:r>
            <a:r>
              <a:rPr lang="en-US" dirty="0" err="1"/>
              <a:t>nécessaire</a:t>
            </a:r>
            <a:r>
              <a:rPr lang="en-US" dirty="0"/>
              <a:t>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325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Dans de </a:t>
            </a:r>
            <a:r>
              <a:rPr lang="en-US" sz="2000" dirty="0" err="1"/>
              <a:t>nombreuses</a:t>
            </a:r>
            <a:r>
              <a:rPr lang="en-US" sz="2000" dirty="0"/>
              <a:t> </a:t>
            </a:r>
            <a:r>
              <a:rPr lang="en-US" sz="2000" dirty="0" err="1"/>
              <a:t>maisons</a:t>
            </a:r>
            <a:r>
              <a:rPr lang="en-US" sz="2000" dirty="0"/>
              <a:t>, il fait </a:t>
            </a:r>
            <a:r>
              <a:rPr lang="en-US" sz="2000" dirty="0" err="1"/>
              <a:t>souvent</a:t>
            </a:r>
            <a:r>
              <a:rPr lang="en-US" sz="2000" dirty="0"/>
              <a:t> plus </a:t>
            </a:r>
            <a:r>
              <a:rPr lang="en-US" sz="2000" dirty="0" err="1"/>
              <a:t>chaud</a:t>
            </a:r>
            <a:r>
              <a:rPr lang="en-US" sz="2000" dirty="0"/>
              <a:t> que </a:t>
            </a:r>
            <a:r>
              <a:rPr lang="en-US" sz="2000" dirty="0" err="1"/>
              <a:t>nécessaire</a:t>
            </a:r>
            <a:r>
              <a:rPr lang="en-US" sz="2000" dirty="0"/>
              <a:t>. </a:t>
            </a:r>
            <a:r>
              <a:rPr lang="en-US" sz="2000" dirty="0" err="1"/>
              <a:t>Vérifiez</a:t>
            </a:r>
            <a:r>
              <a:rPr lang="en-US" sz="2000" dirty="0"/>
              <a:t> </a:t>
            </a:r>
            <a:r>
              <a:rPr lang="en-US" sz="2000" dirty="0" err="1"/>
              <a:t>cela</a:t>
            </a:r>
            <a:r>
              <a:rPr lang="en-US" sz="2000" dirty="0"/>
              <a:t> par </a:t>
            </a:r>
            <a:r>
              <a:rPr lang="en-US" sz="2000" dirty="0" err="1"/>
              <a:t>vous-même</a:t>
            </a:r>
            <a:r>
              <a:rPr lang="en-US" sz="2000" dirty="0"/>
              <a:t> sans </a:t>
            </a:r>
            <a:r>
              <a:rPr lang="en-US" sz="2000" dirty="0" err="1"/>
              <a:t>l’aide</a:t>
            </a:r>
            <a:r>
              <a:rPr lang="en-US" sz="2000" dirty="0"/>
              <a:t> d’un </a:t>
            </a:r>
            <a:r>
              <a:rPr lang="en-US" sz="2000" dirty="0" err="1"/>
              <a:t>thermomètre</a:t>
            </a:r>
            <a:r>
              <a:rPr lang="en-US" sz="2000" dirty="0"/>
              <a:t>. </a:t>
            </a:r>
            <a:r>
              <a:rPr lang="en-US" sz="2000" dirty="0" err="1"/>
              <a:t>À</a:t>
            </a:r>
            <a:r>
              <a:rPr lang="en-US" sz="2000" dirty="0"/>
              <a:t> quelle </a:t>
            </a:r>
            <a:r>
              <a:rPr lang="en-US" sz="2000" dirty="0" err="1"/>
              <a:t>température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sentez-vous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l’aise</a:t>
            </a:r>
            <a:r>
              <a:rPr lang="en-US" sz="2000" dirty="0"/>
              <a:t>? </a:t>
            </a:r>
            <a:r>
              <a:rPr lang="en-US" sz="2000" dirty="0" err="1"/>
              <a:t>Habituellement</a:t>
            </a:r>
            <a:r>
              <a:rPr lang="en-US" sz="2000" dirty="0"/>
              <a:t>, </a:t>
            </a: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en-US" sz="2000" dirty="0" err="1"/>
              <a:t>température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inférieure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celle</a:t>
            </a:r>
            <a:r>
              <a:rPr lang="en-US" sz="2000" dirty="0"/>
              <a:t> que nous </a:t>
            </a:r>
            <a:r>
              <a:rPr lang="en-US" sz="2000" dirty="0" err="1"/>
              <a:t>avons</a:t>
            </a:r>
            <a:r>
              <a:rPr lang="en-US" sz="2000" dirty="0"/>
              <a:t> </a:t>
            </a:r>
            <a:r>
              <a:rPr lang="en-US" sz="2000" dirty="0" err="1"/>
              <a:t>fixée</a:t>
            </a:r>
            <a:r>
              <a:rPr lang="en-US" sz="2000" dirty="0"/>
              <a:t>. </a:t>
            </a:r>
            <a:r>
              <a:rPr lang="en-US" sz="2000" dirty="0" err="1"/>
              <a:t>Réduire</a:t>
            </a:r>
            <a:r>
              <a:rPr lang="en-US" sz="2000" dirty="0"/>
              <a:t> la </a:t>
            </a:r>
            <a:r>
              <a:rPr lang="en-US" sz="2000" dirty="0" err="1"/>
              <a:t>température</a:t>
            </a:r>
            <a:r>
              <a:rPr lang="en-US" sz="2000" dirty="0"/>
              <a:t> </a:t>
            </a:r>
            <a:r>
              <a:rPr lang="en-US" sz="2000" dirty="0" err="1"/>
              <a:t>ambiante</a:t>
            </a:r>
            <a:r>
              <a:rPr lang="en-US" sz="2000" dirty="0"/>
              <a:t> d’un </a:t>
            </a:r>
            <a:r>
              <a:rPr lang="en-US" sz="2000" dirty="0" err="1"/>
              <a:t>seul</a:t>
            </a:r>
            <a:r>
              <a:rPr lang="en-US" sz="2000" dirty="0"/>
              <a:t> </a:t>
            </a:r>
            <a:r>
              <a:rPr lang="en-US" sz="2000" dirty="0" err="1"/>
              <a:t>degré</a:t>
            </a:r>
            <a:r>
              <a:rPr lang="en-US" sz="2000" dirty="0"/>
              <a:t> Celsius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économiser</a:t>
            </a:r>
            <a:r>
              <a:rPr lang="en-US" sz="2000" dirty="0"/>
              <a:t> </a:t>
            </a:r>
            <a:r>
              <a:rPr lang="en-US" sz="2000" dirty="0" err="1"/>
              <a:t>jusqu’à</a:t>
            </a:r>
            <a:r>
              <a:rPr lang="en-US" sz="2000" dirty="0"/>
              <a:t> 6% sur les </a:t>
            </a:r>
            <a:r>
              <a:rPr lang="en-US" sz="2000" dirty="0" err="1"/>
              <a:t>coûts</a:t>
            </a:r>
            <a:r>
              <a:rPr lang="en-US" sz="2000" dirty="0"/>
              <a:t> de </a:t>
            </a:r>
            <a:r>
              <a:rPr lang="en-US" sz="2000" dirty="0" err="1"/>
              <a:t>chauffage</a:t>
            </a:r>
            <a:r>
              <a:rPr lang="en-US" sz="2000" dirty="0"/>
              <a:t>!
</a:t>
            </a:r>
          </a:p>
        </p:txBody>
      </p:sp>
    </p:spTree>
    <p:extLst>
      <p:ext uri="{BB962C8B-B14F-4D97-AF65-F5344CB8AC3E}">
        <p14:creationId xmlns:p14="http://schemas.microsoft.com/office/powerpoint/2010/main" val="301904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bg-BG" dirty="0"/>
              <a:t>3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r>
              <a:rPr lang="en-US" sz="2000" dirty="0" err="1"/>
              <a:t>Utilisez-vous</a:t>
            </a:r>
            <a:r>
              <a:rPr lang="en-US" sz="2000" dirty="0"/>
              <a:t> </a:t>
            </a:r>
            <a:r>
              <a:rPr lang="en-US" sz="2000" dirty="0" err="1"/>
              <a:t>l’isolation</a:t>
            </a:r>
            <a:r>
              <a:rPr lang="en-US" sz="2000" dirty="0"/>
              <a:t> </a:t>
            </a:r>
            <a:r>
              <a:rPr lang="en-US" sz="2000" dirty="0" err="1"/>
              <a:t>thermique</a:t>
            </a:r>
            <a:r>
              <a:rPr lang="en-US" sz="2000" dirty="0"/>
              <a:t> dans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maison</a:t>
            </a:r>
            <a:r>
              <a:rPr lang="en-US" sz="2000" dirty="0"/>
              <a:t>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7D61D-E541-4619-B917-067783359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6" y="2098464"/>
            <a:ext cx="5170998" cy="343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8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et </a:t>
            </a:r>
            <a:r>
              <a:rPr lang="en-US" dirty="0" err="1"/>
              <a:t>rénovation</a:t>
            </a:r>
            <a:r>
              <a:rPr lang="en-US" dirty="0"/>
              <a:t> </a:t>
            </a:r>
            <a:r>
              <a:rPr lang="en-US" dirty="0" err="1"/>
              <a:t>domiciliaires</a:t>
            </a:r>
            <a:r>
              <a:rPr lang="en-US" dirty="0"/>
              <a:t> </a:t>
            </a:r>
            <a:r>
              <a:rPr lang="en-US" dirty="0" err="1"/>
              <a:t>appropriées</a:t>
            </a:r>
            <a:r>
              <a:rPr lang="en-US" dirty="0"/>
              <a:t>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Si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envisagez</a:t>
            </a:r>
            <a:r>
              <a:rPr lang="en-US" sz="2000" dirty="0"/>
              <a:t> de </a:t>
            </a:r>
            <a:r>
              <a:rPr lang="en-US" sz="2000" dirty="0" err="1"/>
              <a:t>rénover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maison</a:t>
            </a:r>
            <a:r>
              <a:rPr lang="en-US" sz="2000" dirty="0"/>
              <a:t>, </a:t>
            </a:r>
            <a:r>
              <a:rPr lang="en-US" sz="2000" dirty="0" err="1"/>
              <a:t>envisagez</a:t>
            </a:r>
            <a:r>
              <a:rPr lang="en-US" sz="2000" dirty="0"/>
              <a:t> </a:t>
            </a:r>
            <a:r>
              <a:rPr lang="en-US" sz="2000" dirty="0" err="1"/>
              <a:t>d’ajouter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isolation </a:t>
            </a:r>
            <a:r>
              <a:rPr lang="en-US" sz="2000" dirty="0" err="1"/>
              <a:t>thermique</a:t>
            </a:r>
            <a:r>
              <a:rPr lang="en-US" sz="2000" dirty="0"/>
              <a:t>. Dans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cas</a:t>
            </a:r>
            <a:r>
              <a:rPr lang="en-US" sz="2000" dirty="0"/>
              <a:t>, les </a:t>
            </a:r>
            <a:r>
              <a:rPr lang="en-US" sz="2000" dirty="0" err="1"/>
              <a:t>coûts</a:t>
            </a:r>
            <a:r>
              <a:rPr lang="en-US" sz="2000" dirty="0"/>
              <a:t> </a:t>
            </a:r>
            <a:r>
              <a:rPr lang="en-US" sz="2000" dirty="0" err="1"/>
              <a:t>supplémentaires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généralement</a:t>
            </a:r>
            <a:r>
              <a:rPr lang="en-US" sz="2000" dirty="0"/>
              <a:t> </a:t>
            </a:r>
            <a:r>
              <a:rPr lang="en-US" sz="2000" dirty="0" err="1"/>
              <a:t>inférieurs</a:t>
            </a:r>
            <a:r>
              <a:rPr lang="en-US" sz="2000" dirty="0"/>
              <a:t> aux </a:t>
            </a:r>
            <a:r>
              <a:rPr lang="en-US" sz="2000" dirty="0" err="1"/>
              <a:t>prévisions</a:t>
            </a:r>
            <a:r>
              <a:rPr lang="en-US" sz="2000" dirty="0"/>
              <a:t>,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bénéficierez</a:t>
            </a:r>
            <a:r>
              <a:rPr lang="en-US" sz="2000" dirty="0"/>
              <a:t> </a:t>
            </a:r>
            <a:r>
              <a:rPr lang="en-US" sz="2000" dirty="0" err="1"/>
              <a:t>considérablement</a:t>
            </a:r>
            <a:r>
              <a:rPr lang="en-US" sz="2000" dirty="0"/>
              <a:t> </a:t>
            </a:r>
            <a:r>
              <a:rPr lang="en-US" sz="2000" dirty="0" err="1"/>
              <a:t>puisque</a:t>
            </a:r>
            <a:r>
              <a:rPr lang="en-US" sz="2000" dirty="0"/>
              <a:t> </a:t>
            </a:r>
            <a:r>
              <a:rPr lang="en-US" sz="2000" dirty="0" err="1"/>
              <a:t>l’isolation</a:t>
            </a:r>
            <a:r>
              <a:rPr lang="en-US" sz="2000" dirty="0"/>
              <a:t> du </a:t>
            </a:r>
            <a:r>
              <a:rPr lang="en-US" sz="2000" dirty="0" err="1"/>
              <a:t>bâtiment</a:t>
            </a:r>
            <a:r>
              <a:rPr lang="en-US" sz="2000" dirty="0"/>
              <a:t> a le plus grand impact sur la </a:t>
            </a:r>
            <a:r>
              <a:rPr lang="en-US" sz="2000" dirty="0" err="1"/>
              <a:t>consommation</a:t>
            </a:r>
            <a:r>
              <a:rPr lang="en-US" sz="2000" dirty="0"/>
              <a:t> </a:t>
            </a:r>
            <a:r>
              <a:rPr lang="en-US" sz="2000" dirty="0" err="1"/>
              <a:t>d’énergie</a:t>
            </a:r>
            <a:r>
              <a:rPr lang="en-US" sz="2000" dirty="0"/>
              <a:t> de </a:t>
            </a:r>
            <a:r>
              <a:rPr lang="en-US" sz="2000" dirty="0" err="1"/>
              <a:t>chauffage</a:t>
            </a:r>
            <a:r>
              <a:rPr lang="en-US" sz="2000" dirty="0"/>
              <a:t>. </a:t>
            </a:r>
            <a:r>
              <a:rPr lang="en-US" sz="2000" dirty="0" err="1"/>
              <a:t>En</a:t>
            </a:r>
            <a:r>
              <a:rPr lang="en-US" sz="2000" dirty="0"/>
              <a:t> plus de la </a:t>
            </a:r>
            <a:r>
              <a:rPr lang="en-US" sz="2000" dirty="0" err="1"/>
              <a:t>réduction</a:t>
            </a:r>
            <a:r>
              <a:rPr lang="en-US" sz="2000" dirty="0"/>
              <a:t> significative des </a:t>
            </a:r>
            <a:r>
              <a:rPr lang="en-US" sz="2000" dirty="0" err="1"/>
              <a:t>coûts</a:t>
            </a:r>
            <a:r>
              <a:rPr lang="en-US" sz="2000" dirty="0"/>
              <a:t> de </a:t>
            </a:r>
            <a:r>
              <a:rPr lang="en-US" sz="2000" dirty="0" err="1"/>
              <a:t>chauffage</a:t>
            </a:r>
            <a:r>
              <a:rPr lang="en-US" sz="2000" dirty="0"/>
              <a:t>, le </a:t>
            </a:r>
            <a:r>
              <a:rPr lang="en-US" sz="2000" dirty="0" err="1"/>
              <a:t>niveau</a:t>
            </a:r>
            <a:r>
              <a:rPr lang="en-US" sz="2000" dirty="0"/>
              <a:t> de </a:t>
            </a:r>
            <a:r>
              <a:rPr lang="en-US" sz="2000" dirty="0" err="1"/>
              <a:t>confort</a:t>
            </a:r>
            <a:r>
              <a:rPr lang="en-US" sz="2000" dirty="0"/>
              <a:t> </a:t>
            </a:r>
            <a:r>
              <a:rPr lang="en-US" sz="2000" dirty="0" err="1"/>
              <a:t>intérieur</a:t>
            </a:r>
            <a:r>
              <a:rPr lang="en-US" sz="2000" dirty="0"/>
              <a:t> dans les basses </a:t>
            </a:r>
            <a:r>
              <a:rPr lang="en-US" sz="2000" dirty="0" err="1"/>
              <a:t>températures</a:t>
            </a:r>
            <a:r>
              <a:rPr lang="en-US" sz="2000" dirty="0"/>
              <a:t> pendant la </a:t>
            </a:r>
            <a:r>
              <a:rPr lang="en-US" sz="2000" dirty="0" err="1"/>
              <a:t>saison</a:t>
            </a:r>
            <a:r>
              <a:rPr lang="en-US" sz="2000" dirty="0"/>
              <a:t> </a:t>
            </a:r>
            <a:r>
              <a:rPr lang="en-US" sz="2000" dirty="0" err="1"/>
              <a:t>hivernale</a:t>
            </a:r>
            <a:r>
              <a:rPr lang="en-US" sz="2000" dirty="0"/>
              <a:t> </a:t>
            </a:r>
            <a:r>
              <a:rPr lang="en-US" sz="2000" dirty="0" err="1"/>
              <a:t>augmentera</a:t>
            </a:r>
            <a:r>
              <a:rPr lang="en-US" sz="2000" dirty="0"/>
              <a:t> grâce aux surfaces plus </a:t>
            </a:r>
            <a:r>
              <a:rPr lang="en-US" sz="2000" dirty="0" err="1"/>
              <a:t>chaudes</a:t>
            </a:r>
            <a:r>
              <a:rPr lang="en-US" sz="2000" dirty="0"/>
              <a:t> des </a:t>
            </a:r>
            <a:r>
              <a:rPr lang="en-US" sz="2000" dirty="0" err="1"/>
              <a:t>éléments</a:t>
            </a:r>
            <a:r>
              <a:rPr lang="en-US" sz="2000" dirty="0"/>
              <a:t> de construction </a:t>
            </a:r>
            <a:r>
              <a:rPr lang="en-US" sz="2000" dirty="0" err="1"/>
              <a:t>isolés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236767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 bonne isolation </a:t>
            </a:r>
            <a:r>
              <a:rPr lang="en-US" dirty="0" err="1"/>
              <a:t>vient</a:t>
            </a:r>
            <a:r>
              <a:rPr lang="en-US" dirty="0"/>
              <a:t> </a:t>
            </a:r>
            <a:r>
              <a:rPr lang="en-US" dirty="0" err="1"/>
              <a:t>d’en</a:t>
            </a:r>
            <a:r>
              <a:rPr lang="en-US" dirty="0"/>
              <a:t> haut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Il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généralement</a:t>
            </a:r>
            <a:r>
              <a:rPr lang="en-US" sz="2000" dirty="0"/>
              <a:t> </a:t>
            </a:r>
            <a:r>
              <a:rPr lang="en-US" sz="2000" dirty="0" err="1"/>
              <a:t>relativement</a:t>
            </a:r>
            <a:r>
              <a:rPr lang="en-US" sz="2000" dirty="0"/>
              <a:t> facile </a:t>
            </a:r>
            <a:r>
              <a:rPr lang="en-US" sz="2000" dirty="0" err="1"/>
              <a:t>d’isoler</a:t>
            </a:r>
            <a:r>
              <a:rPr lang="en-US" sz="2000" dirty="0"/>
              <a:t> les plafonds au dernier étage, </a:t>
            </a:r>
            <a:r>
              <a:rPr lang="en-US" sz="2000" dirty="0" err="1"/>
              <a:t>même</a:t>
            </a:r>
            <a:r>
              <a:rPr lang="en-US" sz="2000" dirty="0"/>
              <a:t> dans les </a:t>
            </a:r>
            <a:r>
              <a:rPr lang="en-US" sz="2000" dirty="0" err="1"/>
              <a:t>bâtiments</a:t>
            </a:r>
            <a:r>
              <a:rPr lang="en-US" sz="2000" dirty="0"/>
              <a:t> </a:t>
            </a:r>
            <a:r>
              <a:rPr lang="en-US" sz="2000" dirty="0" err="1"/>
              <a:t>dont</a:t>
            </a:r>
            <a:r>
              <a:rPr lang="en-US" sz="2000" dirty="0"/>
              <a:t> les façades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mauvais</a:t>
            </a:r>
            <a:r>
              <a:rPr lang="en-US" sz="2000" dirty="0"/>
              <a:t> </a:t>
            </a:r>
            <a:r>
              <a:rPr lang="en-US" sz="2000" dirty="0" err="1"/>
              <a:t>état</a:t>
            </a:r>
            <a:r>
              <a:rPr lang="en-US" sz="2000" dirty="0"/>
              <a:t>. Les </a:t>
            </a:r>
            <a:r>
              <a:rPr lang="en-US" sz="2000" dirty="0" err="1"/>
              <a:t>investissements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rapidement</a:t>
            </a:r>
            <a:r>
              <a:rPr lang="en-US" sz="2000" dirty="0"/>
              <a:t> </a:t>
            </a:r>
            <a:r>
              <a:rPr lang="en-US" sz="2000" dirty="0" err="1"/>
              <a:t>rentables</a:t>
            </a:r>
            <a:r>
              <a:rPr lang="en-US" sz="2000" dirty="0"/>
              <a:t>, car il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prouvé</a:t>
            </a:r>
            <a:r>
              <a:rPr lang="en-US" sz="2000" dirty="0"/>
              <a:t> que la majeure </a:t>
            </a:r>
            <a:r>
              <a:rPr lang="en-US" sz="2000" dirty="0" err="1"/>
              <a:t>partie</a:t>
            </a:r>
            <a:r>
              <a:rPr lang="en-US" sz="2000" dirty="0"/>
              <a:t> de la </a:t>
            </a:r>
            <a:r>
              <a:rPr lang="en-US" sz="2000" dirty="0" err="1"/>
              <a:t>chaleur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perdue par le </a:t>
            </a:r>
            <a:r>
              <a:rPr lang="en-US" sz="2000" dirty="0" err="1"/>
              <a:t>toit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25681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Soyez</a:t>
            </a:r>
            <a:r>
              <a:rPr lang="en-US" dirty="0"/>
              <a:t> prudent avec les « </a:t>
            </a:r>
            <a:r>
              <a:rPr lang="en-US" dirty="0" err="1"/>
              <a:t>ponts</a:t>
            </a:r>
            <a:r>
              <a:rPr lang="en-US" dirty="0"/>
              <a:t> </a:t>
            </a:r>
            <a:r>
              <a:rPr lang="en-US" dirty="0" err="1"/>
              <a:t>thermiques</a:t>
            </a:r>
            <a:r>
              <a:rPr lang="en-US" dirty="0"/>
              <a:t> »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Une bonne isolation </a:t>
            </a:r>
            <a:r>
              <a:rPr lang="en-US" sz="2000" dirty="0" err="1"/>
              <a:t>thermique</a:t>
            </a:r>
            <a:r>
              <a:rPr lang="en-US" sz="2000" dirty="0"/>
              <a:t> ne doit pas </a:t>
            </a:r>
            <a:r>
              <a:rPr lang="en-US" sz="2000" dirty="0" err="1"/>
              <a:t>avoir</a:t>
            </a:r>
            <a:r>
              <a:rPr lang="en-US" sz="2000" dirty="0"/>
              <a:t> de vides </a:t>
            </a:r>
            <a:r>
              <a:rPr lang="en-US" sz="2000" dirty="0" err="1"/>
              <a:t>ou</a:t>
            </a:r>
            <a:r>
              <a:rPr lang="en-US" sz="2000" dirty="0"/>
              <a:t> de zones </a:t>
            </a:r>
            <a:r>
              <a:rPr lang="en-US" sz="2000" dirty="0" err="1"/>
              <a:t>remplies</a:t>
            </a:r>
            <a:r>
              <a:rPr lang="en-US" sz="2000" dirty="0"/>
              <a:t> de </a:t>
            </a:r>
            <a:r>
              <a:rPr lang="en-US" sz="2000" dirty="0" err="1"/>
              <a:t>matériaux</a:t>
            </a:r>
            <a:r>
              <a:rPr lang="en-US" sz="2000" dirty="0"/>
              <a:t> </a:t>
            </a:r>
            <a:r>
              <a:rPr lang="en-US" sz="2000" dirty="0" err="1"/>
              <a:t>d’isolation</a:t>
            </a:r>
            <a:r>
              <a:rPr lang="en-US" sz="2000" dirty="0"/>
              <a:t> non </a:t>
            </a:r>
            <a:r>
              <a:rPr lang="en-US" sz="2000" dirty="0" err="1"/>
              <a:t>thermique</a:t>
            </a:r>
            <a:r>
              <a:rPr lang="en-US" sz="2000" dirty="0"/>
              <a:t>, </a:t>
            </a:r>
            <a:r>
              <a:rPr lang="en-US" sz="2000" dirty="0" err="1"/>
              <a:t>comme</a:t>
            </a:r>
            <a:r>
              <a:rPr lang="en-US" sz="2000" dirty="0"/>
              <a:t> le </a:t>
            </a:r>
            <a:r>
              <a:rPr lang="en-US" sz="2000" dirty="0" err="1"/>
              <a:t>sont</a:t>
            </a:r>
            <a:r>
              <a:rPr lang="en-US" sz="2000" dirty="0"/>
              <a:t> les soi-disant « </a:t>
            </a:r>
            <a:r>
              <a:rPr lang="en-US" sz="2000" dirty="0" err="1"/>
              <a:t>ponts</a:t>
            </a:r>
            <a:r>
              <a:rPr lang="en-US" sz="2000" dirty="0"/>
              <a:t> </a:t>
            </a:r>
            <a:r>
              <a:rPr lang="en-US" sz="2000" dirty="0" err="1"/>
              <a:t>thermiques</a:t>
            </a:r>
            <a:r>
              <a:rPr lang="en-US" sz="2000" dirty="0"/>
              <a:t> ». </a:t>
            </a:r>
            <a:r>
              <a:rPr lang="en-US" sz="2000" dirty="0" err="1"/>
              <a:t>Ils</a:t>
            </a:r>
            <a:r>
              <a:rPr lang="en-US" sz="2000" dirty="0"/>
              <a:t> </a:t>
            </a:r>
            <a:r>
              <a:rPr lang="en-US" sz="2000" dirty="0" err="1"/>
              <a:t>augmenteront</a:t>
            </a:r>
            <a:r>
              <a:rPr lang="en-US" sz="2000" dirty="0"/>
              <a:t> la </a:t>
            </a:r>
            <a:r>
              <a:rPr lang="en-US" sz="2000" dirty="0" err="1"/>
              <a:t>consommation</a:t>
            </a:r>
            <a:r>
              <a:rPr lang="en-US" sz="2000" dirty="0"/>
              <a:t> </a:t>
            </a:r>
            <a:r>
              <a:rPr lang="en-US" sz="2000" dirty="0" err="1"/>
              <a:t>d’énergie</a:t>
            </a:r>
            <a:r>
              <a:rPr lang="en-US" sz="2000" dirty="0"/>
              <a:t>. Pour assurer </a:t>
            </a:r>
            <a:r>
              <a:rPr lang="en-US" sz="2000" dirty="0" err="1"/>
              <a:t>une</a:t>
            </a:r>
            <a:r>
              <a:rPr lang="en-US" sz="2000" dirty="0"/>
              <a:t> isolation </a:t>
            </a:r>
            <a:r>
              <a:rPr lang="en-US" sz="2000" dirty="0" err="1"/>
              <a:t>efficace</a:t>
            </a:r>
            <a:r>
              <a:rPr lang="en-US" sz="2000" dirty="0"/>
              <a:t>, il doit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installé</a:t>
            </a:r>
            <a:r>
              <a:rPr lang="en-US" sz="2000" dirty="0"/>
              <a:t> de </a:t>
            </a:r>
            <a:r>
              <a:rPr lang="en-US" sz="2000" dirty="0" err="1"/>
              <a:t>l’extérieur</a:t>
            </a:r>
            <a:r>
              <a:rPr lang="en-US" sz="2000" dirty="0"/>
              <a:t> des </a:t>
            </a:r>
            <a:r>
              <a:rPr lang="en-US" sz="2000" dirty="0" err="1"/>
              <a:t>murs</a:t>
            </a:r>
            <a:r>
              <a:rPr lang="en-US" sz="2000" dirty="0"/>
              <a:t> de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bâtiment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219788323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Climate Box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89BB13"/>
      </a:accent1>
      <a:accent2>
        <a:srgbClr val="00BEC6"/>
      </a:accent2>
      <a:accent3>
        <a:srgbClr val="464647"/>
      </a:accent3>
      <a:accent4>
        <a:srgbClr val="00BEC6"/>
      </a:accent4>
      <a:accent5>
        <a:srgbClr val="00764D"/>
      </a:accent5>
      <a:accent6>
        <a:srgbClr val="FFCC25"/>
      </a:accent6>
      <a:hlink>
        <a:srgbClr val="89BB13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8169438.tgt.Office_48167068_TF78504181_Win32_OJ107391223.potx" id="{ED437543-EBED-4E2E-8CEE-E2D402718ED1}" vid="{82B4EAC5-61B6-41CC-B133-5165E49BA3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1424</Words>
  <Application>Microsoft Macintosh PowerPoint</Application>
  <PresentationFormat>Widescreen</PresentationFormat>
  <Paragraphs>66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Avenir Next LT Pro</vt:lpstr>
      <vt:lpstr>Avenir Next LT Pro (Body)</vt:lpstr>
      <vt:lpstr>Calibri</vt:lpstr>
      <vt:lpstr>Tw Cen MT</vt:lpstr>
      <vt:lpstr>ShapesVTI</vt:lpstr>
      <vt:lpstr>PowerPoint Presentation</vt:lpstr>
      <vt:lpstr>QUESTION 1</vt:lpstr>
      <vt:lpstr>Laissez le soleil briller selon vos souhaits
</vt:lpstr>
      <vt:lpstr>QUESTION 2</vt:lpstr>
      <vt:lpstr>Pas plus chaud / plus froid que nécessaire
</vt:lpstr>
      <vt:lpstr>QUESTION 3</vt:lpstr>
      <vt:lpstr>Construction et rénovation domiciliaires appropriées
</vt:lpstr>
      <vt:lpstr>Une bonne isolation vient d’en haut
</vt:lpstr>
      <vt:lpstr>Soyez prudent avec les « ponts thermiques »
</vt:lpstr>
      <vt:lpstr>QUESTION 4</vt:lpstr>
      <vt:lpstr>Faites attention à l’endroit où vous placez votre thermostat
</vt:lpstr>
      <vt:lpstr>QUESTION 5</vt:lpstr>
      <vt:lpstr>N’éteignez pas complètement le chauffage
</vt:lpstr>
      <vt:lpstr>QUESTION 6</vt:lpstr>
      <vt:lpstr>Chauffage avec chaudières à gaz à condensation
</vt:lpstr>
      <vt:lpstr>QUESTION 7</vt:lpstr>
      <vt:lpstr>Aérez régulièrement vos locaux et pour de courtes périodes de temps
</vt:lpstr>
      <vt:lpstr>QUESTION 8</vt:lpstr>
      <vt:lpstr>Le rêve d’une nuit d’été
</vt:lpstr>
      <vt:lpstr>QUESTION 9</vt:lpstr>
      <vt:lpstr>Ne chauffez pas la salle de bain par la chaudière
</vt:lpstr>
      <vt:lpstr>Conseils supplémentaires pour économiser sur le chauffage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CATRO Bulgaria</dc:creator>
  <cp:lastModifiedBy>Ismael Paez Civico</cp:lastModifiedBy>
  <cp:revision>77</cp:revision>
  <dcterms:created xsi:type="dcterms:W3CDTF">2021-07-10T06:14:05Z</dcterms:created>
  <dcterms:modified xsi:type="dcterms:W3CDTF">2022-03-02T16:16:35Z</dcterms:modified>
</cp:coreProperties>
</file>