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7"/>
  </p:notesMasterIdLst>
  <p:handoutMasterIdLst>
    <p:handoutMasterId r:id="rId28"/>
  </p:handoutMasterIdLst>
  <p:sldIdLst>
    <p:sldId id="3825" r:id="rId5"/>
    <p:sldId id="3848" r:id="rId6"/>
    <p:sldId id="3853" r:id="rId7"/>
    <p:sldId id="3852" r:id="rId8"/>
    <p:sldId id="3851" r:id="rId9"/>
    <p:sldId id="3854" r:id="rId10"/>
    <p:sldId id="3855" r:id="rId11"/>
    <p:sldId id="3856" r:id="rId12"/>
    <p:sldId id="3857" r:id="rId13"/>
    <p:sldId id="3859" r:id="rId14"/>
    <p:sldId id="3860" r:id="rId15"/>
    <p:sldId id="3861" r:id="rId16"/>
    <p:sldId id="3862" r:id="rId17"/>
    <p:sldId id="3863" r:id="rId18"/>
    <p:sldId id="3864" r:id="rId19"/>
    <p:sldId id="3865" r:id="rId20"/>
    <p:sldId id="3866" r:id="rId21"/>
    <p:sldId id="3867" r:id="rId22"/>
    <p:sldId id="3868" r:id="rId23"/>
    <p:sldId id="3869" r:id="rId24"/>
    <p:sldId id="3870" r:id="rId25"/>
    <p:sldId id="3871" r:id="rId26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- delete slide which are not needed" id="{282A89BC-D381-4471-8121-3FD2FF2825BD}">
          <p14:sldIdLst>
            <p14:sldId id="3825"/>
            <p14:sldId id="3848"/>
            <p14:sldId id="3853"/>
            <p14:sldId id="3852"/>
          </p14:sldIdLst>
        </p14:section>
        <p14:section name="References" id="{602A66EE-D062-4981-9729-959797D85DCD}">
          <p14:sldIdLst>
            <p14:sldId id="3851"/>
            <p14:sldId id="3854"/>
            <p14:sldId id="3855"/>
            <p14:sldId id="3856"/>
            <p14:sldId id="3857"/>
            <p14:sldId id="3859"/>
            <p14:sldId id="3860"/>
            <p14:sldId id="3861"/>
            <p14:sldId id="3862"/>
            <p14:sldId id="3863"/>
            <p14:sldId id="3864"/>
            <p14:sldId id="3865"/>
            <p14:sldId id="3866"/>
            <p14:sldId id="3867"/>
            <p14:sldId id="3868"/>
            <p14:sldId id="3869"/>
            <p14:sldId id="3870"/>
            <p14:sldId id="3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32" y="10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CBD87D4-881B-46A6-BBA2-7E80CC390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0411DF2-BAA0-4754-BC02-427131E705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5BC9B-3CD2-4B5A-BA07-E8F51A1D571F}" type="datetime1">
              <a:rPr lang="de-DE" smtClean="0"/>
              <a:t>11.11.2021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5632C8-468B-43E0-BB20-1AF0939CD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E9577A-6584-4A4D-A102-E7947BD6E5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4528-8948-430D-8057-8D98973550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324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AC3B1-7587-4247-A14D-1711BECE6FE5}" type="datetime1">
              <a:rPr lang="de-DE" smtClean="0"/>
              <a:pPr/>
              <a:t>11.11.2021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0C6A29-4676-420C-BBE3-ACC2B80F64D4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0C6A29-4676-420C-BBE3-ACC2B80F64D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3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93208" y="2743200"/>
            <a:ext cx="6592824" cy="2386584"/>
          </a:xfrm>
        </p:spPr>
        <p:txBody>
          <a:bodyPr rtlCol="0"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3208" y="5221224"/>
            <a:ext cx="6592824" cy="996696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5312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5312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5008" y="1681163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65008" y="2505075"/>
            <a:ext cx="32918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2 mittler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365760"/>
            <a:ext cx="51206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Bildplatzhalter 20">
            <a:extLst>
              <a:ext uri="{FF2B5EF4-FFF2-40B4-BE49-F238E27FC236}">
                <a16:creationId xmlns:a16="http://schemas.microsoft.com/office/drawing/2014/main" id="{396C28D8-D71B-4124-9623-4D2F010BF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943" y="2162255"/>
            <a:ext cx="5593185" cy="435474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3E4930E2-E690-4E5E-9C85-EA73F2EC8B19}"/>
              </a:ext>
            </a:extLst>
          </p:cNvPr>
          <p:cNvSpPr/>
          <p:nvPr userDrawn="1"/>
        </p:nvSpPr>
        <p:spPr>
          <a:xfrm rot="9854398" flipV="1">
            <a:off x="585549" y="2194586"/>
            <a:ext cx="3993801" cy="4092585"/>
          </a:xfrm>
          <a:prstGeom prst="arc">
            <a:avLst>
              <a:gd name="adj1" fmla="val 16332055"/>
              <a:gd name="adj2" fmla="val 20093138"/>
            </a:avLst>
          </a:prstGeom>
          <a:ln w="127000" cap="rnd">
            <a:solidFill>
              <a:srgbClr val="02734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9888" y="1234440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65976" y="2551176"/>
            <a:ext cx="4709160" cy="1755648"/>
          </a:xfrm>
        </p:spPr>
        <p:txBody>
          <a:bodyPr rtlCol="0"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ogen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DBCA752-FEBD-4075-88C1-FB03591E7459}"/>
              </a:ext>
            </a:extLst>
          </p:cNvPr>
          <p:cNvSpPr/>
          <p:nvPr userDrawn="1"/>
        </p:nvSpPr>
        <p:spPr>
          <a:xfrm>
            <a:off x="316702" y="395780"/>
            <a:ext cx="1749116" cy="1749116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88152" y="1527048"/>
            <a:ext cx="5111496" cy="3931920"/>
          </a:xfrm>
        </p:spPr>
        <p:txBody>
          <a:bodyPr rtlCol="0"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0432" y="1399032"/>
            <a:ext cx="3236976" cy="406908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131CF70-8475-415A-8C75-08712F8514B5}"/>
              </a:ext>
            </a:extLst>
          </p:cNvPr>
          <p:cNvSpPr/>
          <p:nvPr userDrawn="1"/>
        </p:nvSpPr>
        <p:spPr>
          <a:xfrm rot="16200000" flipH="1">
            <a:off x="9800841" y="5392013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4"/>
            <a:ext cx="5806440" cy="132588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496" y="1825625"/>
            <a:ext cx="5806440" cy="4352544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9272" y="1380744"/>
            <a:ext cx="5559552" cy="2514600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19272" y="4078224"/>
            <a:ext cx="5559552" cy="153619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79576" y="1911096"/>
            <a:ext cx="9829800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35319" y="2135469"/>
            <a:ext cx="9341538" cy="3859742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26AA76E-9BBF-43BF-AF77-1E44DCF24B08}"/>
              </a:ext>
            </a:extLst>
          </p:cNvPr>
          <p:cNvSpPr/>
          <p:nvPr userDrawn="1"/>
        </p:nvSpPr>
        <p:spPr>
          <a:xfrm>
            <a:off x="1197428" y="1808256"/>
            <a:ext cx="9797143" cy="4514168"/>
          </a:xfrm>
          <a:prstGeom prst="roundRect">
            <a:avLst/>
          </a:prstGeom>
          <a:noFill/>
          <a:ln w="57150">
            <a:solidFill>
              <a:srgbClr val="02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rtlCol="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75304" y="4379976"/>
            <a:ext cx="5038344" cy="71323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durch Klicken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Textmasterformate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D9025358-8B59-4375-B665-92BED2D38E50}"/>
              </a:ext>
            </a:extLst>
          </p:cNvPr>
          <p:cNvSpPr/>
          <p:nvPr/>
        </p:nvSpPr>
        <p:spPr>
          <a:xfrm>
            <a:off x="7888448" y="1353489"/>
            <a:ext cx="4303552" cy="35380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CC4EC4-809C-4FD2-AA20-009F0859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4811" y="5126452"/>
            <a:ext cx="5796037" cy="992994"/>
          </a:xfrm>
        </p:spPr>
        <p:txBody>
          <a:bodyPr rtlCol="0">
            <a:normAutofit fontScale="85000" lnSpcReduction="10000"/>
          </a:bodyPr>
          <a:lstStyle/>
          <a:p>
            <a:r>
              <a:rPr lang="de-DE" sz="2800" dirty="0" smtClean="0">
                <a:solidFill>
                  <a:srgbClr val="FFFFFF"/>
                </a:solidFill>
              </a:rPr>
              <a:t>Modul </a:t>
            </a:r>
            <a:r>
              <a:rPr lang="de-DE" sz="2800" dirty="0" smtClean="0">
                <a:solidFill>
                  <a:srgbClr val="FFFFFF"/>
                </a:solidFill>
              </a:rPr>
              <a:t>2: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smtClean="0">
                <a:solidFill>
                  <a:srgbClr val="FFFFFF"/>
                </a:solidFill>
              </a:rPr>
              <a:t>Abfall und Verpackung</a:t>
            </a:r>
            <a:endParaRPr lang="de-DE" sz="2800" dirty="0" smtClean="0">
              <a:solidFill>
                <a:srgbClr val="FFFFFF"/>
              </a:solidFill>
            </a:endParaRPr>
          </a:p>
          <a:p>
            <a:r>
              <a:rPr lang="de-DE" sz="2800" dirty="0" smtClean="0">
                <a:solidFill>
                  <a:srgbClr val="FFFFFF"/>
                </a:solidFill>
              </a:rPr>
              <a:t>Thema </a:t>
            </a:r>
            <a:r>
              <a:rPr lang="de-DE" sz="2800" dirty="0" smtClean="0">
                <a:solidFill>
                  <a:srgbClr val="FFFFFF"/>
                </a:solidFill>
              </a:rPr>
              <a:t>1: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smtClean="0"/>
              <a:t>Recycling </a:t>
            </a:r>
            <a:r>
              <a:rPr lang="de-DE" sz="2800" dirty="0" smtClean="0"/>
              <a:t>und Kompostierung</a:t>
            </a: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241989C-0883-4413-9180-1793C13E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934902"/>
            <a:ext cx="3621248" cy="210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Zeitungen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Tage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6 </a:t>
            </a:r>
            <a:r>
              <a:rPr lang="de-DE" sz="2400" b="1" dirty="0" smtClean="0"/>
              <a:t>Monate</a:t>
            </a:r>
            <a:endParaRPr lang="de-DE" sz="2400" b="1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28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329129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dirty="0" smtClean="0"/>
              <a:t/>
            </a:r>
            <a:br>
              <a:rPr lang="de-AT" sz="4000" dirty="0" smtClean="0"/>
            </a:br>
            <a:r>
              <a:rPr lang="de-AT" sz="4000" b="1" dirty="0" smtClean="0"/>
              <a:t>Aluminium-Dosen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– 24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20 – 60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80 – 200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300 – 450 </a:t>
            </a:r>
            <a:r>
              <a:rPr lang="de-DE" sz="2200" dirty="0" smtClean="0"/>
              <a:t>Jahre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4540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346713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dirty="0" smtClean="0"/>
              <a:t/>
            </a:r>
            <a:br>
              <a:rPr lang="de-AT" sz="4000" dirty="0" smtClean="0"/>
            </a:br>
            <a:r>
              <a:rPr lang="de-AT" sz="4000" b="1" dirty="0" smtClean="0"/>
              <a:t>Aluminium-Dosen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– 24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 – 60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80 – 200 </a:t>
            </a:r>
            <a:r>
              <a:rPr lang="de-DE" sz="2400" b="1" dirty="0" smtClean="0"/>
              <a:t>Jahre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300 – 450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271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66323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Zigarettenstummel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8 – 12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– 9 </a:t>
            </a:r>
            <a:r>
              <a:rPr lang="de-DE" sz="2200" dirty="0" smtClean="0"/>
              <a:t>Monate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1 - 5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10 – 20 </a:t>
            </a:r>
            <a:r>
              <a:rPr lang="de-DE" sz="2200" dirty="0" smtClean="0"/>
              <a:t>Jahre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54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522560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Zigarettenstummel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 – 12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– 9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1 - 5 </a:t>
            </a:r>
            <a:r>
              <a:rPr lang="de-DE" sz="2400" b="1" dirty="0" smtClean="0"/>
              <a:t>Jahre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 – 20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174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487389" cy="1653540"/>
          </a:xfrm>
        </p:spPr>
        <p:txBody>
          <a:bodyPr>
            <a:normAutofit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Glasflaschen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300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1,000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1,000,000 </a:t>
            </a:r>
            <a:r>
              <a:rPr lang="de-DE" sz="2200" dirty="0" smtClean="0"/>
              <a:t>Jahre 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148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7979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Glasflaschen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1,000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1,000,000 </a:t>
            </a:r>
            <a:r>
              <a:rPr lang="de-DE" sz="2400" b="1" dirty="0" smtClean="0"/>
              <a:t>Jahre </a:t>
            </a:r>
            <a:endParaRPr lang="de-DE" sz="2400" b="1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r="1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227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8100528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O</a:t>
            </a:r>
            <a:r>
              <a:rPr lang="de-AT" sz="4000" b="1" dirty="0" smtClean="0"/>
              <a:t>rangenschalen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</a:t>
            </a:r>
            <a:r>
              <a:rPr lang="de-DE" sz="2200" dirty="0" smtClean="0"/>
              <a:t> </a:t>
            </a:r>
            <a:r>
              <a:rPr lang="de-DE" sz="2200" dirty="0" smtClean="0"/>
              <a:t>Woche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 – 5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7 – 8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 </a:t>
            </a:r>
            <a:r>
              <a:rPr lang="de-DE" sz="2200" dirty="0" smtClean="0"/>
              <a:t>Jahr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35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003814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Orangenschalen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1</a:t>
            </a:r>
            <a:r>
              <a:rPr lang="de-DE" sz="2200" dirty="0" smtClean="0"/>
              <a:t> </a:t>
            </a:r>
            <a:r>
              <a:rPr lang="de-DE" sz="2200" dirty="0" smtClean="0"/>
              <a:t>Woche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2 – 5 </a:t>
            </a:r>
            <a:r>
              <a:rPr lang="de-DE" sz="2400" b="1" dirty="0" smtClean="0"/>
              <a:t>Wochen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 – 8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414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012605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Plastikbeutel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– 8 </a:t>
            </a:r>
            <a:r>
              <a:rPr lang="de-DE" sz="2200" dirty="0" smtClean="0"/>
              <a:t>Monate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 – 4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10 – 20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40 – 50 </a:t>
            </a:r>
            <a:r>
              <a:rPr lang="de-DE" sz="2200" dirty="0" smtClean="0"/>
              <a:t>Jahre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3632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162560"/>
            <a:ext cx="5854700" cy="1513840"/>
          </a:xfrm>
        </p:spPr>
        <p:txBody>
          <a:bodyPr>
            <a:normAutofit/>
          </a:bodyPr>
          <a:lstStyle/>
          <a:p>
            <a:r>
              <a:rPr lang="de-AT" sz="2800" dirty="0"/>
              <a:t>Sehen Sie manchmal Abfall, der in der Natur entsorgt wird? Wo? </a:t>
            </a:r>
            <a:r>
              <a:rPr lang="de-AT" sz="2800" dirty="0" smtClean="0"/>
              <a:t/>
            </a:r>
            <a:br>
              <a:rPr lang="de-AT" sz="2800" dirty="0" smtClean="0"/>
            </a:br>
            <a:r>
              <a:rPr lang="de-AT" sz="2800" dirty="0" smtClean="0"/>
              <a:t>Welche </a:t>
            </a:r>
            <a:r>
              <a:rPr lang="de-AT" sz="2800" dirty="0"/>
              <a:t>Arten von Abfall?</a:t>
            </a:r>
            <a:endParaRPr lang="de-AT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5373"/>
          <a:stretch>
            <a:fillRect/>
          </a:stretch>
        </p:blipFill>
        <p:spPr/>
      </p:pic>
      <p:pic>
        <p:nvPicPr>
          <p:cNvPr id="6" name="Bildplatzhalter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7188"/>
          <a:stretch>
            <a:fillRect/>
          </a:stretch>
        </p:blipFill>
        <p:spPr/>
      </p:pic>
      <p:pic>
        <p:nvPicPr>
          <p:cNvPr id="10" name="Bildplatzhalter 9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11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365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056567" cy="1653540"/>
          </a:xfrm>
        </p:spPr>
        <p:txBody>
          <a:bodyPr>
            <a:normAutofit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Plastikbeutel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– 8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 – 4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10 – 20 </a:t>
            </a:r>
            <a:r>
              <a:rPr lang="de-DE" sz="2400" b="1" dirty="0" smtClean="0"/>
              <a:t>Jahre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40 – 50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 b="11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4404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dirty="0" smtClean="0"/>
              <a:t/>
            </a:r>
            <a:br>
              <a:rPr lang="de-AT" sz="4000" dirty="0" smtClean="0"/>
            </a:br>
            <a:r>
              <a:rPr lang="de-AT" sz="4000" b="1" dirty="0" smtClean="0"/>
              <a:t>Plastik-Getränkeflaschen</a:t>
            </a:r>
            <a:r>
              <a:rPr lang="de-AT" sz="4000" dirty="0" smtClean="0"/>
              <a:t> in </a:t>
            </a:r>
            <a:r>
              <a:rPr lang="de-AT" sz="4000" dirty="0"/>
              <a:t>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9 </a:t>
            </a:r>
            <a:r>
              <a:rPr lang="de-DE" sz="2200" dirty="0" smtClean="0"/>
              <a:t>Monate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40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100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450 </a:t>
            </a:r>
            <a:r>
              <a:rPr lang="de-DE" sz="2200" dirty="0" smtClean="0"/>
              <a:t>Jahre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4866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102363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br>
              <a:rPr lang="de-AT" sz="4000" dirty="0"/>
            </a:br>
            <a:r>
              <a:rPr lang="de-AT" sz="4000" b="1" dirty="0"/>
              <a:t>Plastik-Getränkeflaschen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450 </a:t>
            </a:r>
            <a:r>
              <a:rPr lang="de-DE" sz="2400" b="1" dirty="0" smtClean="0"/>
              <a:t>Jahre</a:t>
            </a:r>
            <a:endParaRPr lang="de-DE" sz="2400" b="1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24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90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Bananenschalen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 </a:t>
            </a:r>
            <a:r>
              <a:rPr lang="de-DE" sz="2200" dirty="0" smtClean="0"/>
              <a:t>Woche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 – 5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7 – 8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 </a:t>
            </a:r>
            <a:r>
              <a:rPr lang="de-DE" sz="2200" dirty="0" smtClean="0"/>
              <a:t>Jahr</a:t>
            </a:r>
            <a:endParaRPr lang="de-DE" sz="2200" dirty="0"/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202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798842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Bananenschalen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2 – 5 </a:t>
            </a:r>
            <a:r>
              <a:rPr lang="de-DE" sz="2400" b="1" dirty="0" smtClean="0"/>
              <a:t>Wochen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 – 8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Wochen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71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939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135698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Wegwerfwindeln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</a:t>
            </a:r>
            <a:r>
              <a:rPr lang="de-DE" sz="2200" dirty="0" smtClean="0"/>
              <a:t>Monate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5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100 </a:t>
            </a:r>
            <a:r>
              <a:rPr lang="de-DE" sz="2200" dirty="0" smtClean="0"/>
              <a:t>Jahre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450 </a:t>
            </a:r>
            <a:r>
              <a:rPr lang="de-DE" sz="2200" dirty="0" smtClean="0"/>
              <a:t>Jahre</a:t>
            </a:r>
            <a:endParaRPr lang="de-DE" sz="2200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/>
      </p:pic>
    </p:spTree>
    <p:extLst>
      <p:ext uri="{BB962C8B-B14F-4D97-AF65-F5344CB8AC3E}">
        <p14:creationId xmlns:p14="http://schemas.microsoft.com/office/powerpoint/2010/main" val="87581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35"/>
            <a:ext cx="8091737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Wegwerfwindeln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100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Jahre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450 </a:t>
            </a:r>
            <a:r>
              <a:rPr lang="de-DE" sz="2400" b="1" dirty="0" smtClean="0"/>
              <a:t>Jahre</a:t>
            </a:r>
            <a:endParaRPr lang="de-DE" sz="2400" b="1" dirty="0"/>
          </a:p>
        </p:txBody>
      </p:sp>
      <p:pic>
        <p:nvPicPr>
          <p:cNvPr id="6" name="Bildplatzhalter 1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73" t="10365" r="-20481" b="-546"/>
          <a:stretch/>
        </p:blipFill>
        <p:spPr>
          <a:xfrm>
            <a:off x="826875" y="2156396"/>
            <a:ext cx="5593185" cy="4354747"/>
          </a:xfrm>
        </p:spPr>
      </p:pic>
    </p:spTree>
    <p:extLst>
      <p:ext uri="{BB962C8B-B14F-4D97-AF65-F5344CB8AC3E}">
        <p14:creationId xmlns:p14="http://schemas.microsoft.com/office/powerpoint/2010/main" val="103391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26502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Papiertücher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4 – 7 </a:t>
            </a:r>
            <a:r>
              <a:rPr lang="de-DE" sz="2200" dirty="0" smtClean="0"/>
              <a:t>Tage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2 – 4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3 </a:t>
            </a:r>
            <a:r>
              <a:rPr lang="de-DE" sz="2200" dirty="0" smtClean="0"/>
              <a:t>Monate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</a:t>
            </a:r>
            <a:r>
              <a:rPr lang="de-DE" sz="2200" dirty="0" smtClean="0"/>
              <a:t>Monate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6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845552" cy="1653540"/>
          </a:xfrm>
        </p:spPr>
        <p:txBody>
          <a:bodyPr>
            <a:normAutofit fontScale="90000"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/>
              <a:t>Papiertücher</a:t>
            </a:r>
            <a:r>
              <a:rPr lang="de-AT" sz="4000" dirty="0"/>
              <a:t> 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– 7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Tage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400" b="1" dirty="0" smtClean="0"/>
              <a:t>2 – 4 </a:t>
            </a:r>
            <a:r>
              <a:rPr lang="de-DE" sz="2400" b="1" dirty="0" smtClean="0"/>
              <a:t>Wochen</a:t>
            </a:r>
            <a:endParaRPr lang="de-DE" sz="2400" b="1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 </a:t>
            </a:r>
            <a:r>
              <a:rPr lang="de-DE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Monate</a:t>
            </a:r>
            <a:endParaRPr lang="de-DE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51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90D26B7-F46E-4E8A-B33D-3362C8EF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1435"/>
            <a:ext cx="7769352" cy="1653540"/>
          </a:xfrm>
        </p:spPr>
        <p:txBody>
          <a:bodyPr>
            <a:normAutofit/>
          </a:bodyPr>
          <a:lstStyle/>
          <a:p>
            <a:r>
              <a:rPr lang="de-AT" sz="4000" dirty="0"/>
              <a:t>Wie lange dauert es, bis sich </a:t>
            </a:r>
            <a:r>
              <a:rPr lang="de-AT" sz="4000" b="1" dirty="0" smtClean="0"/>
              <a:t>Zeitungen</a:t>
            </a:r>
            <a:r>
              <a:rPr lang="de-AT" sz="4000" dirty="0" smtClean="0"/>
              <a:t> </a:t>
            </a:r>
            <a:r>
              <a:rPr lang="de-AT" sz="4000" dirty="0"/>
              <a:t>in der Umwelt zersetzen?</a:t>
            </a:r>
            <a:endParaRPr lang="de-AT" sz="4000" dirty="0"/>
          </a:p>
        </p:txBody>
      </p:sp>
      <p:sp>
        <p:nvSpPr>
          <p:cNvPr id="7" name="Textfeld 6"/>
          <p:cNvSpPr txBox="1"/>
          <p:nvPr/>
        </p:nvSpPr>
        <p:spPr>
          <a:xfrm>
            <a:off x="8029575" y="3385520"/>
            <a:ext cx="3486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3 </a:t>
            </a:r>
            <a:r>
              <a:rPr lang="de-DE" sz="2200" dirty="0" smtClean="0"/>
              <a:t>Tage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3</a:t>
            </a:r>
            <a:r>
              <a:rPr lang="de-DE" sz="2200" dirty="0" smtClean="0"/>
              <a:t>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/>
              <a:t>6</a:t>
            </a:r>
            <a:r>
              <a:rPr lang="de-DE" sz="2200" dirty="0" smtClean="0"/>
              <a:t> </a:t>
            </a:r>
            <a:r>
              <a:rPr lang="de-DE" sz="2200" dirty="0" smtClean="0"/>
              <a:t>Wochen</a:t>
            </a:r>
            <a:endParaRPr lang="de-DE" sz="2200" dirty="0" smtClean="0"/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de-DE" sz="2200" dirty="0" smtClean="0"/>
              <a:t>6 </a:t>
            </a:r>
            <a:r>
              <a:rPr lang="de-DE" sz="2200" dirty="0" smtClean="0"/>
              <a:t>Monate</a:t>
            </a:r>
            <a:endParaRPr lang="de-DE" sz="22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r="7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32391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Climate Box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89BB13"/>
      </a:accent1>
      <a:accent2>
        <a:srgbClr val="00BEC6"/>
      </a:accent2>
      <a:accent3>
        <a:srgbClr val="464647"/>
      </a:accent3>
      <a:accent4>
        <a:srgbClr val="00BEC6"/>
      </a:accent4>
      <a:accent5>
        <a:srgbClr val="00764D"/>
      </a:accent5>
      <a:accent6>
        <a:srgbClr val="FFCC25"/>
      </a:accent6>
      <a:hlink>
        <a:srgbClr val="89BB13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438.tgt.Office_48167068_TF78504181_Win32_OJ107391223.potx" id="{ED437543-EBED-4E2E-8CEE-E2D402718ED1}" vid="{82B4EAC5-61B6-41CC-B133-5165E49BA32B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EF148-1770-458F-8F5B-C3D0A278AA97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Formenpräsentation</Template>
  <TotalTime>0</TotalTime>
  <Words>529</Words>
  <Application>Microsoft Office PowerPoint</Application>
  <PresentationFormat>Breitbild</PresentationFormat>
  <Paragraphs>104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Avenir Next LT Pro</vt:lpstr>
      <vt:lpstr>Calibri</vt:lpstr>
      <vt:lpstr>Tw Cen MT</vt:lpstr>
      <vt:lpstr>ShapesVTI</vt:lpstr>
      <vt:lpstr>PowerPoint-Präsentation</vt:lpstr>
      <vt:lpstr>Sehen Sie manchmal Abfall, der in der Natur entsorgt wird? Wo?  Welche Arten von Abfall?</vt:lpstr>
      <vt:lpstr>Wie lange dauert es, bis sich Bananenschalen in der Umwelt zersetzen?</vt:lpstr>
      <vt:lpstr>Wie lange dauert es, bis sich Bananenschalen in der Umwelt zersetzen?</vt:lpstr>
      <vt:lpstr>Wie lange dauert es, bis sich Wegwerfwindeln in der Umwelt zersetzen?</vt:lpstr>
      <vt:lpstr>Wie lange dauert es, bis sich Wegwerfwindeln in der Umwelt zersetzen?</vt:lpstr>
      <vt:lpstr>Wie lange dauert es, bis sich Papiertücher in der Umwelt zersetzen?</vt:lpstr>
      <vt:lpstr>Wie lange dauert es, bis sich Papiertücher in der Umwelt zersetzen?</vt:lpstr>
      <vt:lpstr>Wie lange dauert es, bis sich Zeitungen in der Umwelt zersetzen?</vt:lpstr>
      <vt:lpstr>Wie lange dauert es, bis sich Zeitungen in der Umwelt zersetzen?</vt:lpstr>
      <vt:lpstr>Wie lange dauert es, bis sich  Aluminium-Dosen in der Umwelt zersetzen?</vt:lpstr>
      <vt:lpstr>Wie lange dauert es, bis sich  Aluminium-Dosen in der Umwelt zersetzen?</vt:lpstr>
      <vt:lpstr>Wie lange dauert es, bis sich Zigarettenstummel in der Umwelt zersetzen?</vt:lpstr>
      <vt:lpstr>Wie lange dauert es, bis sich Zigarettenstummel in der Umwelt zersetzen?</vt:lpstr>
      <vt:lpstr>Wie lange dauert es, bis sich Glasflaschen in der Umwelt zersetzen?</vt:lpstr>
      <vt:lpstr>Wie lange dauert es, bis sich Glasflaschen in der Umwelt zersetzen?</vt:lpstr>
      <vt:lpstr>Wie lange dauert es, bis sich Orangenschalen in der Umwelt zersetzen?</vt:lpstr>
      <vt:lpstr>Wie lange dauert es, bis sich Orangenschalen in der Umwelt zersetzen?</vt:lpstr>
      <vt:lpstr>Wie lange dauert es, bis sich Plastikbeutel in der Umwelt zersetzen?</vt:lpstr>
      <vt:lpstr>Wie lange dauert es, bis sich Plastikbeutel in der Umwelt zersetzen?</vt:lpstr>
      <vt:lpstr>Wie lange dauert es, bis sich  Plastik-Getränkeflaschen in der Umwelt zersetzen?</vt:lpstr>
      <vt:lpstr>Wie lange dauert es, bis sich  Plastik-Getränkeflaschen in der Umwelt zersetzen?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WanHee Kim</dc:creator>
  <cp:lastModifiedBy>Steffen Franziska</cp:lastModifiedBy>
  <cp:revision>60</cp:revision>
  <dcterms:created xsi:type="dcterms:W3CDTF">2021-03-09T13:42:34Z</dcterms:created>
  <dcterms:modified xsi:type="dcterms:W3CDTF">2021-11-11T13:49:43Z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